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750" r:id="rId4"/>
    <p:sldMasterId id="2147484779" r:id="rId5"/>
  </p:sldMasterIdLst>
  <p:notesMasterIdLst>
    <p:notesMasterId r:id="rId44"/>
  </p:notesMasterIdLst>
  <p:handoutMasterIdLst>
    <p:handoutMasterId r:id="rId45"/>
  </p:handoutMasterIdLst>
  <p:sldIdLst>
    <p:sldId id="1844" r:id="rId6"/>
    <p:sldId id="1845" r:id="rId7"/>
    <p:sldId id="1821" r:id="rId8"/>
    <p:sldId id="1822" r:id="rId9"/>
    <p:sldId id="1823" r:id="rId10"/>
    <p:sldId id="1824" r:id="rId11"/>
    <p:sldId id="1839" r:id="rId12"/>
    <p:sldId id="1826" r:id="rId13"/>
    <p:sldId id="1827" r:id="rId14"/>
    <p:sldId id="1828" r:id="rId15"/>
    <p:sldId id="1829" r:id="rId16"/>
    <p:sldId id="1830" r:id="rId17"/>
    <p:sldId id="1831" r:id="rId18"/>
    <p:sldId id="1832" r:id="rId19"/>
    <p:sldId id="1833" r:id="rId20"/>
    <p:sldId id="1840" r:id="rId21"/>
    <p:sldId id="1835" r:id="rId22"/>
    <p:sldId id="1836" r:id="rId23"/>
    <p:sldId id="1837" r:id="rId24"/>
    <p:sldId id="1838" r:id="rId25"/>
    <p:sldId id="1723" r:id="rId26"/>
    <p:sldId id="1813" r:id="rId27"/>
    <p:sldId id="1843" r:id="rId28"/>
    <p:sldId id="1807" r:id="rId29"/>
    <p:sldId id="1816" r:id="rId30"/>
    <p:sldId id="1815" r:id="rId31"/>
    <p:sldId id="1810" r:id="rId32"/>
    <p:sldId id="1811" r:id="rId33"/>
    <p:sldId id="1812" r:id="rId34"/>
    <p:sldId id="1817" r:id="rId35"/>
    <p:sldId id="1786" r:id="rId36"/>
    <p:sldId id="1818" r:id="rId37"/>
    <p:sldId id="1819" r:id="rId38"/>
    <p:sldId id="1791" r:id="rId39"/>
    <p:sldId id="1841" r:id="rId40"/>
    <p:sldId id="1842" r:id="rId41"/>
    <p:sldId id="1761" r:id="rId42"/>
    <p:sldId id="1760" r:id="rId4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  <p:cmAuthor id="5" name="Wanlambok Nongbet [Chillibreeze]" initials="WN[" lastIdx="2" clrIdx="5">
    <p:extLst>
      <p:ext uri="{19B8F6BF-5375-455C-9EA6-DF929625EA0E}">
        <p15:presenceInfo xmlns:p15="http://schemas.microsoft.com/office/powerpoint/2012/main" userId="S::wanlambok.nongbet@chillibreeze.com::6bf028ea-505a-4797-9fbe-498829f78d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  <a:srgbClr val="E6E6E6"/>
    <a:srgbClr val="D5EDFF"/>
    <a:srgbClr val="C1C1C1"/>
    <a:srgbClr val="EBEBEB"/>
    <a:srgbClr val="FF8C00"/>
    <a:srgbClr val="FFB900"/>
    <a:srgbClr val="A80000"/>
    <a:srgbClr val="73737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6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1/20/2021 12:02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1/19/2021 9:04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pnfFsUtaDQ&amp;list=PLaSOUojkSiGnKuE30ckcjnDVkMNqDv0Vl&amp;index=16&amp;t=0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ASftX_Msb8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yignite.techcommunity.microsoft.com/sessions/83474?source=sessions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yignite.techcommunity.microsoft.com/sessions/83474?source=sessions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edE59lo2_Y&amp;list=PLaSOUojkSiGnKuE30ckcjnDVkMNqDv0Vl&amp;index=4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832F19-1B95-49D7-8403-1276F304856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864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331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Supporting videos for instructor or student use:</a:t>
            </a:r>
          </a:p>
          <a:p>
            <a:endParaRPr lang="en-US"/>
          </a:p>
          <a:p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Live Events in Microsoft Teams</a:t>
            </a:r>
          </a:p>
          <a:p>
            <a:r>
              <a:rPr lang="en-US" sz="882" u="sng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https://www.youtube.com/watch?v=0pnfFsUtaDQ&amp;list=PLaSOUojkSiGnKuE30ckcjnDVkMNqDv0Vl&amp;index=16&amp;t=0s</a:t>
            </a:r>
            <a:endParaRPr lang="en-US" sz="882" u="sng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sz="882" u="sng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1/19/2021 9:04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7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51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6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71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1/19/2021 9:04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6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1/19/2021 9:04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56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Supporting videos for instructor or student use:</a:t>
            </a:r>
          </a:p>
          <a:p>
            <a:endParaRPr lang="en-US"/>
          </a:p>
          <a:p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Direct Routing in Microsoft Teams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82" u="sng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https://www.youtube.com/watch?v=1ASftX_Msb8</a:t>
            </a:r>
            <a:r>
              <a:rPr lang="en-US" sz="882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1/19/2021 9:04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42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34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Plan for emergency locations :make a list of all physical addresses decide on emergency locations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1/19/2021 9:04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46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1/20/2021 12:05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637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Call sharing</a:t>
            </a:r>
          </a:p>
          <a:p>
            <a:pPr marL="0" indent="0">
              <a:buNone/>
            </a:pPr>
            <a:r>
              <a:rPr lang="en-US"/>
              <a:t>Group call pickup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Use Skype for Business Online PowerShell module to enable or disable call pick up policies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1/19/2021 9:04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46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1/19/2021 9:04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22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1/19/2021 9:04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07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97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62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23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1/19/2021 9:04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78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54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79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26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1/19/2021 9:04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621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63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1/19/2021 9:04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614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1/19/2021 9:04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07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Supporting videos for instructor or student use:</a:t>
            </a:r>
          </a:p>
          <a:p>
            <a:endParaRPr lang="en-US"/>
          </a:p>
          <a:p>
            <a:r>
              <a:rPr lang="en-US"/>
              <a:t>Troubleshooting Microsoft Teams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u="sng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https://myignite.techcommunity.microsoft.com/sessions/83474?source=sessions</a:t>
            </a:r>
            <a:r>
              <a:rPr lang="en-US" sz="900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888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Supporting videos for instructor or student use:</a:t>
            </a:r>
          </a:p>
          <a:p>
            <a:endParaRPr lang="en-US"/>
          </a:p>
          <a:p>
            <a:r>
              <a:rPr lang="en-US"/>
              <a:t>Troubleshooting Microsoft Teams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82" u="sng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https://myignite.techcommunity.microsoft.com/sessions/83474?source=sessions</a:t>
            </a:r>
            <a:r>
              <a:rPr lang="en-US" sz="882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1/19/2021 9:04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071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255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1/19/2021 9:04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465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1/19/2021 9:04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88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1/19/2021 9:04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62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1/19/2021 9:04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4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1/19/2021 9:04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80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Supporting videos for instructor or student use:</a:t>
            </a:r>
          </a:p>
          <a:p>
            <a:endParaRPr lang="en-US"/>
          </a:p>
          <a:p>
            <a:r>
              <a:rPr lang="en-US" sz="882" b="0" i="0" u="none" strike="noStrike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Introduction to Meetings in Microsoft Teams for IT Pros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82" u="sng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https://www.youtube.com/watch?v=redE59lo2_Y&amp;list=PLaSOUojkSiGnKuE30ckcjnDVkMNqDv0Vl&amp;index=4</a:t>
            </a:r>
            <a:r>
              <a:rPr lang="en-US" sz="882" kern="120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1/19/2021 9:04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30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67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40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6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32737" y="2172837"/>
            <a:ext cx="10571004" cy="149929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65471" y="3963564"/>
            <a:ext cx="8705533" cy="17874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6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84452688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1825" y="1294018"/>
            <a:ext cx="11192828" cy="49541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635893" y="36056"/>
            <a:ext cx="8814228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5499238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016444" y="1294018"/>
            <a:ext cx="2798207" cy="49541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1825" y="1294018"/>
            <a:ext cx="8187346" cy="49541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3661995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6202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5330B-BDDC-4D3A-9DD3-AC34FBA9D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52" y="-104874"/>
            <a:ext cx="11192828" cy="1165754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FB242A-1019-4E93-B602-661B2D8FD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9" y="1861968"/>
            <a:ext cx="5285502" cy="44379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CF5B35-3F26-4D08-B437-D4F5517B5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C78452A-7727-4A46-972F-E36442AA5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Ort den 00.00.0000</a:t>
            </a:r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1ECE4A-4BE9-4C04-A9E8-A0AE1C69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7164B7-2889-4B7B-A075-73C0D6EE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78125809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 breit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">
            <a:extLst>
              <a:ext uri="{FF2B5EF4-FFF2-40B4-BE49-F238E27FC236}">
                <a16:creationId xmlns:a16="http://schemas.microsoft.com/office/drawing/2014/main" id="{AD434D82-B508-423B-B217-E87DFD26AA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436475" cy="3497261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einfügen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&gt;&gt; Menü &gt; Einfügen &gt; Bilder    </a:t>
            </a:r>
          </a:p>
        </p:txBody>
      </p:sp>
      <p:sp>
        <p:nvSpPr>
          <p:cNvPr id="14" name="Transparenz">
            <a:extLst>
              <a:ext uri="{FF2B5EF4-FFF2-40B4-BE49-F238E27FC236}">
                <a16:creationId xmlns:a16="http://schemas.microsoft.com/office/drawing/2014/main" id="{305FC845-BDCC-4331-9D36-A06E8ABB9A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" y="2"/>
            <a:ext cx="12436474" cy="3497261"/>
          </a:xfrm>
          <a:solidFill>
            <a:schemeClr val="tx1">
              <a:alpha val="35000"/>
            </a:schemeClr>
          </a:solidFill>
        </p:spPr>
        <p:txBody>
          <a:bodyPr bIns="3402000" anchor="b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Transparente Fläche bitte nicht verschieben/ändern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6E7E112C-90FC-48C9-AB1C-586A3A8C89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4930" y="3846820"/>
            <a:ext cx="10376582" cy="2215559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90000"/>
              </a:lnSpc>
              <a:defRPr sz="5181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 der </a:t>
            </a:r>
            <a:br>
              <a:rPr lang="de-DE" noProof="0" dirty="0"/>
            </a:br>
            <a:r>
              <a:rPr lang="de-DE" noProof="0" dirty="0"/>
              <a:t>Präsentation</a:t>
            </a:r>
          </a:p>
        </p:txBody>
      </p:sp>
      <p:sp>
        <p:nvSpPr>
          <p:cNvPr id="17" name="Ort/Datum">
            <a:extLst>
              <a:ext uri="{FF2B5EF4-FFF2-40B4-BE49-F238E27FC236}">
                <a16:creationId xmlns:a16="http://schemas.microsoft.com/office/drawing/2014/main" id="{4D06CC3C-A8D8-4BAE-836E-6EF778CF3DD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514930" y="6356134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  <a:endParaRPr lang="de-DE" noProof="0" dirty="0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75BC9F19-8370-432B-83DA-564D7E37D44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514930" y="6207168"/>
            <a:ext cx="3108987" cy="155430"/>
          </a:xfrm>
        </p:spPr>
        <p:txBody>
          <a:bodyPr/>
          <a:lstStyle/>
          <a:p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20" name="Foliennummer">
            <a:extLst>
              <a:ext uri="{FF2B5EF4-FFF2-40B4-BE49-F238E27FC236}">
                <a16:creationId xmlns:a16="http://schemas.microsoft.com/office/drawing/2014/main" id="{EA94BAC0-39F1-48A9-A46D-D5DC5CF3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grpSp>
        <p:nvGrpSpPr>
          <p:cNvPr id="25" name="Regieanweisungen">
            <a:extLst>
              <a:ext uri="{FF2B5EF4-FFF2-40B4-BE49-F238E27FC236}">
                <a16:creationId xmlns:a16="http://schemas.microsoft.com/office/drawing/2014/main" id="{3E6ECA1C-85BF-434E-BBDE-5C9BBD127C3E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26" name="Hilfslinien">
              <a:extLst>
                <a:ext uri="{FF2B5EF4-FFF2-40B4-BE49-F238E27FC236}">
                  <a16:creationId xmlns:a16="http://schemas.microsoft.com/office/drawing/2014/main" id="{44782C2A-3A6C-4E12-B68E-DFDD9F78A486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7" name="Zurücksetzen">
              <a:extLst>
                <a:ext uri="{FF2B5EF4-FFF2-40B4-BE49-F238E27FC236}">
                  <a16:creationId xmlns:a16="http://schemas.microsoft.com/office/drawing/2014/main" id="{8B83F65D-49A1-4D8C-AAE8-CE6C9BAAF2EE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28" name="Layoutwechsel">
              <a:extLst>
                <a:ext uri="{FF2B5EF4-FFF2-40B4-BE49-F238E27FC236}">
                  <a16:creationId xmlns:a16="http://schemas.microsoft.com/office/drawing/2014/main" id="{7355BFB5-0E8A-4262-B5D3-EF862AC5FEE4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29" name="Listenebenen">
              <a:extLst>
                <a:ext uri="{FF2B5EF4-FFF2-40B4-BE49-F238E27FC236}">
                  <a16:creationId xmlns:a16="http://schemas.microsoft.com/office/drawing/2014/main" id="{061E2500-A6A5-43CF-AC6B-BF40BF5600D5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31" name="Text // Listenebene erhöhen">
                <a:extLst>
                  <a:ext uri="{FF2B5EF4-FFF2-40B4-BE49-F238E27FC236}">
                    <a16:creationId xmlns:a16="http://schemas.microsoft.com/office/drawing/2014/main" id="{45C230A6-29D5-405D-8006-159DA6E175EA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32" name="Text // Listenebene verringern">
                <a:extLst>
                  <a:ext uri="{FF2B5EF4-FFF2-40B4-BE49-F238E27FC236}">
                    <a16:creationId xmlns:a16="http://schemas.microsoft.com/office/drawing/2014/main" id="{294220F5-BB9F-40FB-BEFA-2AFE7E5426ED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33" name="Listenebenen">
                <a:extLst>
                  <a:ext uri="{FF2B5EF4-FFF2-40B4-BE49-F238E27FC236}">
                    <a16:creationId xmlns:a16="http://schemas.microsoft.com/office/drawing/2014/main" id="{8ABA6F92-91A1-43AC-BBB1-5A58EE1B680E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34" name="Bild // Listenebene verringern">
                <a:extLst>
                  <a:ext uri="{FF2B5EF4-FFF2-40B4-BE49-F238E27FC236}">
                    <a16:creationId xmlns:a16="http://schemas.microsoft.com/office/drawing/2014/main" id="{52B2E540-0E10-4131-BE52-C223DBAA77F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Bild // Listenebene erhöhen">
                <a:extLst>
                  <a:ext uri="{FF2B5EF4-FFF2-40B4-BE49-F238E27FC236}">
                    <a16:creationId xmlns:a16="http://schemas.microsoft.com/office/drawing/2014/main" id="{9E095FFC-ED5A-4006-A7A9-4EEA1C1AD57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" name="Fußzeile">
              <a:extLst>
                <a:ext uri="{FF2B5EF4-FFF2-40B4-BE49-F238E27FC236}">
                  <a16:creationId xmlns:a16="http://schemas.microsoft.com/office/drawing/2014/main" id="{F1742485-8881-464C-83E0-CD6E9E7A82C6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718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939">
          <p15:clr>
            <a:srgbClr val="FBAE40"/>
          </p15:clr>
        </p15:guide>
        <p15:guide id="3" orient="horz" pos="2041">
          <p15:clr>
            <a:srgbClr val="FBAE40"/>
          </p15:clr>
        </p15:guide>
        <p15:guide id="4" orient="horz" pos="2245">
          <p15:clr>
            <a:srgbClr val="FBAE40"/>
          </p15:clr>
        </p15:guide>
        <p15:guide id="5" pos="884">
          <p15:clr>
            <a:srgbClr val="FBAE40"/>
          </p15:clr>
        </p15:guide>
        <p15:guide id="6" orient="horz" pos="353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">
            <a:extLst>
              <a:ext uri="{FF2B5EF4-FFF2-40B4-BE49-F238E27FC236}">
                <a16:creationId xmlns:a16="http://schemas.microsoft.com/office/drawing/2014/main" id="{C5E3B3AF-DCB9-4944-8A87-6A25406363DE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514932" y="2758743"/>
            <a:ext cx="8395519" cy="2837563"/>
          </a:xfrm>
          <a:prstGeom prst="rect">
            <a:avLst/>
          </a:prstGeom>
        </p:spPr>
        <p:txBody>
          <a:bodyPr vert="horz" numCol="2" spcCol="1152000" anchor="t" anchorCtr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#①(TAB) Agenda Punkt // keine weiteren Text Formate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2" name="Titel">
            <a:extLst>
              <a:ext uri="{FF2B5EF4-FFF2-40B4-BE49-F238E27FC236}">
                <a16:creationId xmlns:a16="http://schemas.microsoft.com/office/drawing/2014/main" id="{908BD6F9-152D-4C71-B399-5901595600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4931" y="1321113"/>
            <a:ext cx="8395519" cy="89299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90000"/>
              </a:lnSpc>
              <a:defRPr sz="5181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Agenda Headline</a:t>
            </a:r>
          </a:p>
        </p:txBody>
      </p:sp>
      <p:sp>
        <p:nvSpPr>
          <p:cNvPr id="13" name="Ort/Datum">
            <a:extLst>
              <a:ext uri="{FF2B5EF4-FFF2-40B4-BE49-F238E27FC236}">
                <a16:creationId xmlns:a16="http://schemas.microsoft.com/office/drawing/2014/main" id="{17BC9CFD-EDC6-4858-8380-B5ED8C41BBA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39317" y="6356134"/>
            <a:ext cx="3108987" cy="155430"/>
          </a:xfrm>
        </p:spPr>
        <p:txBody>
          <a:bodyPr/>
          <a:lstStyle/>
          <a:p>
            <a:r>
              <a:rPr lang="de-DE" noProof="0" dirty="0"/>
              <a:t>Ort den 00.00.0000</a:t>
            </a:r>
          </a:p>
        </p:txBody>
      </p:sp>
      <p:sp>
        <p:nvSpPr>
          <p:cNvPr id="14" name="Fußzeile">
            <a:extLst>
              <a:ext uri="{FF2B5EF4-FFF2-40B4-BE49-F238E27FC236}">
                <a16:creationId xmlns:a16="http://schemas.microsoft.com/office/drawing/2014/main" id="{856C7416-10C9-468F-A18F-31BEDC15E5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439317" y="620716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17" name="Foliennummer">
            <a:extLst>
              <a:ext uri="{FF2B5EF4-FFF2-40B4-BE49-F238E27FC236}">
                <a16:creationId xmlns:a16="http://schemas.microsoft.com/office/drawing/2014/main" id="{1F6F0641-9469-4339-B71F-C07ADB3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04024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771">
          <p15:clr>
            <a:srgbClr val="FBAE40"/>
          </p15:clr>
        </p15:guide>
        <p15:guide id="4" pos="884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610">
          <p15:clr>
            <a:srgbClr val="FBAE40"/>
          </p15:clr>
        </p15:guide>
        <p15:guide id="7" pos="578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small / Text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">
            <a:extLst>
              <a:ext uri="{FF2B5EF4-FFF2-40B4-BE49-F238E27FC236}">
                <a16:creationId xmlns:a16="http://schemas.microsoft.com/office/drawing/2014/main" id="{87E902AA-3653-424A-874D-06792A4AAB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41709" y="1"/>
            <a:ext cx="3594767" cy="6994525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930" y="1477041"/>
            <a:ext cx="6102562" cy="466289"/>
          </a:xfrm>
        </p:spPr>
        <p:txBody>
          <a:bodyPr anchor="b" anchorCtr="0"/>
          <a:lstStyle>
            <a:lvl1pPr>
              <a:lnSpc>
                <a:spcPct val="106000"/>
              </a:lnSpc>
              <a:defRPr sz="1943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sp>
        <p:nvSpPr>
          <p:cNvPr id="3" name="Ort/Datum">
            <a:extLst>
              <a:ext uri="{FF2B5EF4-FFF2-40B4-BE49-F238E27FC236}">
                <a16:creationId xmlns:a16="http://schemas.microsoft.com/office/drawing/2014/main" id="{F3BD7E5E-0D7C-4519-8A38-21A1EEEA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4" name="Fußzeile">
            <a:extLst>
              <a:ext uri="{FF2B5EF4-FFF2-40B4-BE49-F238E27FC236}">
                <a16:creationId xmlns:a16="http://schemas.microsoft.com/office/drawing/2014/main" id="{FA56781D-5302-4441-ACD5-F04E40A4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5" name="Foliennummer">
            <a:extLst>
              <a:ext uri="{FF2B5EF4-FFF2-40B4-BE49-F238E27FC236}">
                <a16:creationId xmlns:a16="http://schemas.microsoft.com/office/drawing/2014/main" id="{81C9AC7E-BD49-4164-8410-C6251008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33B03A58-9490-4DCE-92BA-9E125E3EEE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14930" y="2176151"/>
            <a:ext cx="6102562" cy="3420153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459828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45">
          <p15:clr>
            <a:srgbClr val="FBAE40"/>
          </p15:clr>
        </p15:guide>
        <p15:guide id="3" orient="horz" pos="862">
          <p15:clr>
            <a:srgbClr val="FBAE40"/>
          </p15:clr>
        </p15:guide>
        <p15:guide id="4" pos="884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270">
          <p15:clr>
            <a:srgbClr val="FBAE40"/>
          </p15:clr>
        </p15:guide>
        <p15:guide id="7" pos="515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small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931" y="1477041"/>
            <a:ext cx="8395520" cy="466289"/>
          </a:xfrm>
        </p:spPr>
        <p:txBody>
          <a:bodyPr anchor="b" anchorCtr="0"/>
          <a:lstStyle>
            <a:lvl1pPr>
              <a:lnSpc>
                <a:spcPct val="106000"/>
              </a:lnSpc>
              <a:defRPr sz="1943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sp>
        <p:nvSpPr>
          <p:cNvPr id="3" name="Ort/Datum">
            <a:extLst>
              <a:ext uri="{FF2B5EF4-FFF2-40B4-BE49-F238E27FC236}">
                <a16:creationId xmlns:a16="http://schemas.microsoft.com/office/drawing/2014/main" id="{F3BD7E5E-0D7C-4519-8A38-21A1EEEA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4" name="Fußzeile">
            <a:extLst>
              <a:ext uri="{FF2B5EF4-FFF2-40B4-BE49-F238E27FC236}">
                <a16:creationId xmlns:a16="http://schemas.microsoft.com/office/drawing/2014/main" id="{FA56781D-5302-4441-ACD5-F04E40A4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5" name="Foliennummer">
            <a:extLst>
              <a:ext uri="{FF2B5EF4-FFF2-40B4-BE49-F238E27FC236}">
                <a16:creationId xmlns:a16="http://schemas.microsoft.com/office/drawing/2014/main" id="{81C9AC7E-BD49-4164-8410-C6251008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33B03A58-9490-4DCE-92BA-9E125E3EEE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14931" y="2176151"/>
            <a:ext cx="8395520" cy="3420153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29270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783">
          <p15:clr>
            <a:srgbClr val="FBAE40"/>
          </p15:clr>
        </p15:guide>
        <p15:guide id="3" orient="horz" pos="862">
          <p15:clr>
            <a:srgbClr val="FBAE40"/>
          </p15:clr>
        </p15:guide>
        <p15:guide id="4" pos="884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27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 / Headline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">
            <a:extLst>
              <a:ext uri="{FF2B5EF4-FFF2-40B4-BE49-F238E27FC236}">
                <a16:creationId xmlns:a16="http://schemas.microsoft.com/office/drawing/2014/main" id="{F10AB7D8-7A08-42DA-9290-D92CA74A76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6218238" cy="6994525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7890" y="1477042"/>
            <a:ext cx="4623621" cy="1241479"/>
          </a:xfrm>
        </p:spPr>
        <p:txBody>
          <a:bodyPr anchor="b" anchorCtr="0"/>
          <a:lstStyle>
            <a:lvl1pPr>
              <a:lnSpc>
                <a:spcPct val="93000"/>
              </a:lnSpc>
              <a:defRPr sz="3886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sp>
        <p:nvSpPr>
          <p:cNvPr id="3" name="Ort/Datum">
            <a:extLst>
              <a:ext uri="{FF2B5EF4-FFF2-40B4-BE49-F238E27FC236}">
                <a16:creationId xmlns:a16="http://schemas.microsoft.com/office/drawing/2014/main" id="{F3BD7E5E-0D7C-4519-8A38-21A1EEEA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4" name="Fußzeile">
            <a:extLst>
              <a:ext uri="{FF2B5EF4-FFF2-40B4-BE49-F238E27FC236}">
                <a16:creationId xmlns:a16="http://schemas.microsoft.com/office/drawing/2014/main" id="{FA56781D-5302-4441-ACD5-F04E40A4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33B03A58-9490-4DCE-92BA-9E125E3EEE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67890" y="2972594"/>
            <a:ext cx="4623622" cy="2623713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2" name="Foliennummer">
            <a:extLst>
              <a:ext uri="{FF2B5EF4-FFF2-40B4-BE49-F238E27FC236}">
                <a16:creationId xmlns:a16="http://schemas.microsoft.com/office/drawing/2014/main" id="{30320CAD-2A11-4F73-BE37-0D6A2AF3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6158901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51012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29">
          <p15:clr>
            <a:srgbClr val="FBAE40"/>
          </p15:clr>
        </p15:guide>
        <p15:guide id="3" orient="horz" pos="862">
          <p15:clr>
            <a:srgbClr val="FBAE40"/>
          </p15:clr>
        </p15:guide>
        <p15:guide id="4" pos="4241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734">
          <p15:clr>
            <a:srgbClr val="FBAE40"/>
          </p15:clr>
        </p15:guide>
        <p15:guide id="7" pos="693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/ Bil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">
            <a:extLst>
              <a:ext uri="{FF2B5EF4-FFF2-40B4-BE49-F238E27FC236}">
                <a16:creationId xmlns:a16="http://schemas.microsoft.com/office/drawing/2014/main" id="{0BF328A4-3DFC-4681-B363-80450A6E4E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6211" y="543182"/>
            <a:ext cx="5595300" cy="5906449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337EA5A0-5240-4115-A0AE-177403A7B8E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43252" y="2971217"/>
            <a:ext cx="4119784" cy="2935233"/>
          </a:xfrm>
          <a:prstGeom prst="rect">
            <a:avLst/>
          </a:prstGeom>
        </p:spPr>
        <p:txBody>
          <a:bodyPr vert="horz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9" name="Ort/Datum">
            <a:extLst>
              <a:ext uri="{FF2B5EF4-FFF2-40B4-BE49-F238E27FC236}">
                <a16:creationId xmlns:a16="http://schemas.microsoft.com/office/drawing/2014/main" id="{BEBD4F91-05F7-4BCE-8715-891B5E4E354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noProof="0"/>
              <a:t>Ort den 00.00.0000</a:t>
            </a:r>
            <a:endParaRPr lang="de-DE" noProof="0" dirty="0"/>
          </a:p>
        </p:txBody>
      </p:sp>
      <p:sp>
        <p:nvSpPr>
          <p:cNvPr id="17" name="Fußzeile">
            <a:extLst>
              <a:ext uri="{FF2B5EF4-FFF2-40B4-BE49-F238E27FC236}">
                <a16:creationId xmlns:a16="http://schemas.microsoft.com/office/drawing/2014/main" id="{B638F6B6-E919-4228-BBB2-3970EB630F0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18" name="Foliennummer">
            <a:extLst>
              <a:ext uri="{FF2B5EF4-FFF2-40B4-BE49-F238E27FC236}">
                <a16:creationId xmlns:a16="http://schemas.microsoft.com/office/drawing/2014/main" id="{A20B8C7E-3B72-4057-91D1-7402BC62229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Headline">
            <a:extLst>
              <a:ext uri="{FF2B5EF4-FFF2-40B4-BE49-F238E27FC236}">
                <a16:creationId xmlns:a16="http://schemas.microsoft.com/office/drawing/2014/main" id="{CF31E647-A123-441E-8061-3285D89CA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252" y="1477042"/>
            <a:ext cx="4119785" cy="1241479"/>
          </a:xfrm>
        </p:spPr>
        <p:txBody>
          <a:bodyPr anchor="b" anchorCtr="0"/>
          <a:lstStyle>
            <a:lvl1pPr>
              <a:lnSpc>
                <a:spcPct val="93000"/>
              </a:lnSpc>
              <a:defRPr sz="3886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grpSp>
        <p:nvGrpSpPr>
          <p:cNvPr id="8" name="Regieanweisungen">
            <a:extLst>
              <a:ext uri="{FF2B5EF4-FFF2-40B4-BE49-F238E27FC236}">
                <a16:creationId xmlns:a16="http://schemas.microsoft.com/office/drawing/2014/main" id="{025FB905-CFD5-432A-9E27-EA3CCDBB249A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03F4350F-CD99-4F4A-AD08-1744C426FA4B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4" name="Zurücksetzen">
              <a:extLst>
                <a:ext uri="{FF2B5EF4-FFF2-40B4-BE49-F238E27FC236}">
                  <a16:creationId xmlns:a16="http://schemas.microsoft.com/office/drawing/2014/main" id="{F0503A4C-1F96-4A8C-A710-9207CC6D149E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15" name="Layoutwechsel">
              <a:extLst>
                <a:ext uri="{FF2B5EF4-FFF2-40B4-BE49-F238E27FC236}">
                  <a16:creationId xmlns:a16="http://schemas.microsoft.com/office/drawing/2014/main" id="{E0071DBA-0833-4709-A202-4DDF7A4F0777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16" name="Listenebenen">
              <a:extLst>
                <a:ext uri="{FF2B5EF4-FFF2-40B4-BE49-F238E27FC236}">
                  <a16:creationId xmlns:a16="http://schemas.microsoft.com/office/drawing/2014/main" id="{E4484618-46CE-4ED5-B7FF-F279DB956732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20" name="Text // Listenebene erhöhen">
                <a:extLst>
                  <a:ext uri="{FF2B5EF4-FFF2-40B4-BE49-F238E27FC236}">
                    <a16:creationId xmlns:a16="http://schemas.microsoft.com/office/drawing/2014/main" id="{D77B155E-A768-4EB6-9595-9646C529BFE1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21" name="Text // Listenebene verringern">
                <a:extLst>
                  <a:ext uri="{FF2B5EF4-FFF2-40B4-BE49-F238E27FC236}">
                    <a16:creationId xmlns:a16="http://schemas.microsoft.com/office/drawing/2014/main" id="{E0C3B81F-D7B6-48D0-8DC7-462A8CB91416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22" name="Listenebenen">
                <a:extLst>
                  <a:ext uri="{FF2B5EF4-FFF2-40B4-BE49-F238E27FC236}">
                    <a16:creationId xmlns:a16="http://schemas.microsoft.com/office/drawing/2014/main" id="{51FC2B05-6231-49A6-AC4D-4D27D8FB325C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23" name="Bild // Listenebene verringern">
                <a:extLst>
                  <a:ext uri="{FF2B5EF4-FFF2-40B4-BE49-F238E27FC236}">
                    <a16:creationId xmlns:a16="http://schemas.microsoft.com/office/drawing/2014/main" id="{FE47C005-72B1-44D1-AE5F-C7F2C69248E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Bild // Listenebene erhöhen">
                <a:extLst>
                  <a:ext uri="{FF2B5EF4-FFF2-40B4-BE49-F238E27FC236}">
                    <a16:creationId xmlns:a16="http://schemas.microsoft.com/office/drawing/2014/main" id="{0DC6D17B-171E-4FD2-8702-5C8CA8BA86B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" name="Fußzeile">
              <a:extLst>
                <a:ext uri="{FF2B5EF4-FFF2-40B4-BE49-F238E27FC236}">
                  <a16:creationId xmlns:a16="http://schemas.microsoft.com/office/drawing/2014/main" id="{8DC807A3-C5B4-49F6-BF67-FF04BB775A84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1252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FBAE40"/>
          </p15:clr>
        </p15:guide>
        <p15:guide id="2" pos="317">
          <p15:clr>
            <a:srgbClr val="FBAE40"/>
          </p15:clr>
        </p15:guide>
        <p15:guide id="3" orient="horz" pos="3764">
          <p15:clr>
            <a:srgbClr val="FBAE40"/>
          </p15:clr>
        </p15:guide>
        <p15:guide id="5" pos="3674">
          <p15:clr>
            <a:srgbClr val="FBAE40"/>
          </p15:clr>
        </p15:guide>
        <p15:guide id="7" pos="6939">
          <p15:clr>
            <a:srgbClr val="FBAE40"/>
          </p15:clr>
        </p15:guide>
        <p15:guide id="8" orient="horz" pos="3447">
          <p15:clr>
            <a:srgbClr val="FBAE40"/>
          </p15:clr>
        </p15:guide>
        <p15:guide id="9" pos="2721">
          <p15:clr>
            <a:srgbClr val="FBAE40"/>
          </p15:clr>
        </p15:guide>
        <p15:guide id="10" orient="horz" pos="1734">
          <p15:clr>
            <a:srgbClr val="FBAE40"/>
          </p15:clr>
        </p15:guide>
        <p15:guide id="11" orient="horz" pos="86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893" y="36056"/>
            <a:ext cx="8814228" cy="817313"/>
          </a:xfrm>
        </p:spPr>
        <p:txBody>
          <a:bodyPr>
            <a:normAutofit/>
          </a:bodyPr>
          <a:lstStyle>
            <a:lvl1pPr algn="l">
              <a:defRPr sz="2856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1825" y="1294018"/>
            <a:ext cx="11192828" cy="49541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97756-3DDB-4F3D-B33E-10274DF55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07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">
            <a:extLst>
              <a:ext uri="{FF2B5EF4-FFF2-40B4-BE49-F238E27FC236}">
                <a16:creationId xmlns:a16="http://schemas.microsoft.com/office/drawing/2014/main" id="{AD434D82-B508-423B-B217-E87DFD26AA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436475" cy="6994525"/>
          </a:xfrm>
          <a:solidFill>
            <a:schemeClr val="bg2"/>
          </a:solidFill>
        </p:spPr>
        <p:txBody>
          <a:bodyPr anchor="t" anchorCtr="0"/>
          <a:lstStyle>
            <a:lvl1pPr algn="ctr">
              <a:defRPr/>
            </a:lvl1pPr>
          </a:lstStyle>
          <a:p>
            <a:br>
              <a:rPr lang="de-DE" dirty="0"/>
            </a:br>
            <a:r>
              <a:rPr lang="de-DE" dirty="0"/>
              <a:t>Bild einfügen </a:t>
            </a:r>
            <a:br>
              <a:rPr lang="de-DE" dirty="0"/>
            </a:br>
            <a:r>
              <a:rPr lang="de-DE" dirty="0"/>
              <a:t>&gt;&gt; Menü &gt; Einfügen &gt; Bilder     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4" name="Transparenz">
            <a:extLst>
              <a:ext uri="{FF2B5EF4-FFF2-40B4-BE49-F238E27FC236}">
                <a16:creationId xmlns:a16="http://schemas.microsoft.com/office/drawing/2014/main" id="{305FC845-BDCC-4331-9D36-A06E8ABB9A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" y="1"/>
            <a:ext cx="12436474" cy="6994525"/>
          </a:xfrm>
          <a:solidFill>
            <a:schemeClr val="tx1">
              <a:alpha val="35000"/>
            </a:schemeClr>
          </a:solidFill>
        </p:spPr>
        <p:txBody>
          <a:bodyPr bIns="6642000" anchor="b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Transparente Fläche bitte nicht verschieben/ändern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6E7E112C-90FC-48C9-AB1C-586A3A8C89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4930" y="1477039"/>
            <a:ext cx="10376582" cy="2770535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90000"/>
              </a:lnSpc>
              <a:defRPr sz="5181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Schlussklausel</a:t>
            </a:r>
            <a:br>
              <a:rPr lang="de-DE" noProof="0" dirty="0"/>
            </a:br>
            <a:r>
              <a:rPr lang="de-DE" noProof="0" dirty="0"/>
              <a:t>auch mehrzeilig</a:t>
            </a:r>
          </a:p>
        </p:txBody>
      </p:sp>
      <p:sp>
        <p:nvSpPr>
          <p:cNvPr id="12" name="Ort/Datum">
            <a:extLst>
              <a:ext uri="{FF2B5EF4-FFF2-40B4-BE49-F238E27FC236}">
                <a16:creationId xmlns:a16="http://schemas.microsoft.com/office/drawing/2014/main" id="{FFC5BA3D-8E3C-4DC9-AD99-4FD55B10D7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15" name="Fußzeile">
            <a:extLst>
              <a:ext uri="{FF2B5EF4-FFF2-40B4-BE49-F238E27FC236}">
                <a16:creationId xmlns:a16="http://schemas.microsoft.com/office/drawing/2014/main" id="{CF2BF0A5-B2FA-48BD-805F-9A46F8FD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16" name="Foliennummer">
            <a:extLst>
              <a:ext uri="{FF2B5EF4-FFF2-40B4-BE49-F238E27FC236}">
                <a16:creationId xmlns:a16="http://schemas.microsoft.com/office/drawing/2014/main" id="{8BAC8BC1-63B9-4EFD-AEBF-33FB4B139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B2EFD14A-133D-4C63-AB66-1AFF83B786B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514930" y="4662890"/>
            <a:ext cx="3108987" cy="1826299"/>
          </a:xfrm>
          <a:prstGeom prst="rect">
            <a:avLst/>
          </a:prstGeom>
        </p:spPr>
        <p:txBody>
          <a:bodyPr vert="horz" bIns="36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Vorname Nachname</a:t>
            </a:r>
            <a:br>
              <a:rPr lang="de-DE" noProof="0" dirty="0"/>
            </a:br>
            <a:r>
              <a:rPr lang="de-DE" noProof="0" dirty="0"/>
              <a:t>Funktion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Adresse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Tel. +00(0)00 – 00 00 00-0000</a:t>
            </a:r>
            <a:br>
              <a:rPr lang="de-DE" noProof="0" dirty="0"/>
            </a:br>
            <a:r>
              <a:rPr lang="de-DE" noProof="0" dirty="0"/>
              <a:t>vorname.nachname@sonymusic.com 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93EB3104-53AB-4513-92AB-4A8AF0C33978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5363003" y="4662890"/>
            <a:ext cx="3108987" cy="1826299"/>
          </a:xfrm>
          <a:prstGeom prst="rect">
            <a:avLst/>
          </a:prstGeom>
        </p:spPr>
        <p:txBody>
          <a:bodyPr vert="horz" bIns="36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Vorname Nachname</a:t>
            </a:r>
            <a:br>
              <a:rPr lang="de-DE" noProof="0" dirty="0"/>
            </a:br>
            <a:r>
              <a:rPr lang="de-DE" noProof="0" dirty="0"/>
              <a:t>Funktion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Adresse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Tel. +00(0)00 – 00 00 00-0000</a:t>
            </a:r>
            <a:br>
              <a:rPr lang="de-DE" noProof="0" dirty="0"/>
            </a:br>
            <a:r>
              <a:rPr lang="de-DE" noProof="0" dirty="0"/>
              <a:t>vorname.nachname@sonymusic.com </a:t>
            </a:r>
          </a:p>
        </p:txBody>
      </p:sp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15468255-56E8-4073-87A9-C1EE0ADFA86C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A1A178D-4106-41D7-89EE-5D92F7FEB01B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0D948FC1-8A2C-41A1-AAF6-2E445E859D4A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CFA11216-D389-4CDE-B83B-49780F976E86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26" name="Listenebenen">
              <a:extLst>
                <a:ext uri="{FF2B5EF4-FFF2-40B4-BE49-F238E27FC236}">
                  <a16:creationId xmlns:a16="http://schemas.microsoft.com/office/drawing/2014/main" id="{9A350E5A-7D11-4788-AE97-A014E8DDC6E3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28" name="Text // Listenebene erhöhen">
                <a:extLst>
                  <a:ext uri="{FF2B5EF4-FFF2-40B4-BE49-F238E27FC236}">
                    <a16:creationId xmlns:a16="http://schemas.microsoft.com/office/drawing/2014/main" id="{B6D73F8E-4B8A-43F8-B0AA-13B72E7825F1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29" name="Text // Listenebene verringern">
                <a:extLst>
                  <a:ext uri="{FF2B5EF4-FFF2-40B4-BE49-F238E27FC236}">
                    <a16:creationId xmlns:a16="http://schemas.microsoft.com/office/drawing/2014/main" id="{431F8D0D-B67A-4AB3-9887-DB7C72254E08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30" name="Listenebenen">
                <a:extLst>
                  <a:ext uri="{FF2B5EF4-FFF2-40B4-BE49-F238E27FC236}">
                    <a16:creationId xmlns:a16="http://schemas.microsoft.com/office/drawing/2014/main" id="{043310F8-CE33-4F89-9252-81EB6A447822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31" name="Bild // Listenebene verringern">
                <a:extLst>
                  <a:ext uri="{FF2B5EF4-FFF2-40B4-BE49-F238E27FC236}">
                    <a16:creationId xmlns:a16="http://schemas.microsoft.com/office/drawing/2014/main" id="{AB312597-3365-46EB-AFDC-A633E231FB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Bild // Listenebene erhöhen">
                <a:extLst>
                  <a:ext uri="{FF2B5EF4-FFF2-40B4-BE49-F238E27FC236}">
                    <a16:creationId xmlns:a16="http://schemas.microsoft.com/office/drawing/2014/main" id="{E0099F3B-4695-40CD-A263-0D59A93383D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7" name="Fußzeile">
              <a:extLst>
                <a:ext uri="{FF2B5EF4-FFF2-40B4-BE49-F238E27FC236}">
                  <a16:creationId xmlns:a16="http://schemas.microsoft.com/office/drawing/2014/main" id="{C8E7537C-A1A9-43E5-B26D-E14B16AD9E0A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760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939">
          <p15:clr>
            <a:srgbClr val="FBAE40"/>
          </p15:clr>
        </p15:guide>
        <p15:guide id="3" orient="horz" pos="862">
          <p15:clr>
            <a:srgbClr val="FBAE40"/>
          </p15:clr>
        </p15:guide>
        <p15:guide id="5" pos="884">
          <p15:clr>
            <a:srgbClr val="FBAE40"/>
          </p15:clr>
        </p15:guide>
        <p15:guide id="7" orient="horz" pos="378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ünstler-Factshee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">
            <a:extLst>
              <a:ext uri="{FF2B5EF4-FFF2-40B4-BE49-F238E27FC236}">
                <a16:creationId xmlns:a16="http://schemas.microsoft.com/office/drawing/2014/main" id="{AEC37FF0-A41C-427E-AEAA-F6825683B4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-3"/>
            <a:ext cx="3769646" cy="699452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5" name="Foliennummer">
            <a:extLst>
              <a:ext uri="{FF2B5EF4-FFF2-40B4-BE49-F238E27FC236}">
                <a16:creationId xmlns:a16="http://schemas.microsoft.com/office/drawing/2014/main" id="{81C9AC7E-BD49-4164-8410-C6251008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6158901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Ort/Datum">
            <a:extLst>
              <a:ext uri="{FF2B5EF4-FFF2-40B4-BE49-F238E27FC236}">
                <a16:creationId xmlns:a16="http://schemas.microsoft.com/office/drawing/2014/main" id="{A8E1239D-066C-4A4E-9C23-238BD17D33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12" name="Fußzeile">
            <a:extLst>
              <a:ext uri="{FF2B5EF4-FFF2-40B4-BE49-F238E27FC236}">
                <a16:creationId xmlns:a16="http://schemas.microsoft.com/office/drawing/2014/main" id="{B9223127-3A2B-4ECA-BD81-DBA5DF801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2269" y="426664"/>
            <a:ext cx="5324530" cy="1142906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de-DE" noProof="0" dirty="0"/>
              <a:t>Künstlername</a:t>
            </a:r>
            <a:endParaRPr lang="de-DE" dirty="0"/>
          </a:p>
        </p:txBody>
      </p:sp>
      <p:sp>
        <p:nvSpPr>
          <p:cNvPr id="14" name="facebook">
            <a:extLst>
              <a:ext uri="{FF2B5EF4-FFF2-40B4-BE49-F238E27FC236}">
                <a16:creationId xmlns:a16="http://schemas.microsoft.com/office/drawing/2014/main" id="{0095464F-1617-40F6-A456-02208492B5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391445" y="5245752"/>
            <a:ext cx="159335" cy="15931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475B03BC-1953-44AB-894A-954CB2624647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256722" y="5181813"/>
            <a:ext cx="2720363" cy="1267818"/>
          </a:xfrm>
          <a:prstGeom prst="rect">
            <a:avLst/>
          </a:prstGeom>
        </p:spPr>
        <p:txBody>
          <a:bodyPr vert="horz" anchor="t" anchorCtr="0"/>
          <a:lstStyle>
            <a:lvl1pPr>
              <a:lnSpc>
                <a:spcPct val="113000"/>
              </a:lnSpc>
              <a:spcBef>
                <a:spcPts val="648"/>
              </a:spcBef>
              <a:spcAft>
                <a:spcPts val="648"/>
              </a:spcAft>
              <a:defRPr sz="1511" cap="none" spc="64" baseline="0">
                <a:latin typeface="+mn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endParaRPr lang="de-DE" noProof="0" dirty="0"/>
          </a:p>
        </p:txBody>
      </p:sp>
      <p:sp>
        <p:nvSpPr>
          <p:cNvPr id="20" name="Text">
            <a:extLst>
              <a:ext uri="{FF2B5EF4-FFF2-40B4-BE49-F238E27FC236}">
                <a16:creationId xmlns:a16="http://schemas.microsoft.com/office/drawing/2014/main" id="{8C7ECB8E-9420-41C9-9D8F-443CE643A53B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4392268" y="1565005"/>
            <a:ext cx="5324531" cy="669405"/>
          </a:xfrm>
          <a:prstGeom prst="rect">
            <a:avLst/>
          </a:prstGeom>
        </p:spPr>
        <p:txBody>
          <a:bodyPr vert="horz" anchor="t" anchorCtr="0"/>
          <a:lstStyle>
            <a:lvl1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2pPr>
            <a:lvl3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3pPr>
            <a:lvl4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4pPr>
            <a:lvl5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5pPr>
            <a:lvl6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6pPr>
            <a:lvl7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7pPr>
            <a:lvl8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8pPr>
            <a:lvl9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de-DE" noProof="0" dirty="0"/>
              <a:t>Künstler-Factsheet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991C42A0-00B7-4FE9-9587-8277E811084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90555" y="2234407"/>
            <a:ext cx="7500957" cy="2331445"/>
          </a:xfrm>
          <a:prstGeom prst="rect">
            <a:avLst/>
          </a:prstGeom>
        </p:spPr>
        <p:txBody>
          <a:bodyPr vert="horz" anchor="t" anchorCtr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11" cap="none" spc="54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endParaRPr lang="de-DE" noProof="0" dirty="0"/>
          </a:p>
        </p:txBody>
      </p:sp>
      <p:sp>
        <p:nvSpPr>
          <p:cNvPr id="36" name="spotify">
            <a:extLst>
              <a:ext uri="{FF2B5EF4-FFF2-40B4-BE49-F238E27FC236}">
                <a16:creationId xmlns:a16="http://schemas.microsoft.com/office/drawing/2014/main" id="{2DCDCCEC-DACB-47B7-98C5-57C20E707C7F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5359884" y="5230690"/>
            <a:ext cx="178767" cy="17874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wrap="none" lIns="3672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37" name="instagram">
            <a:extLst>
              <a:ext uri="{FF2B5EF4-FFF2-40B4-BE49-F238E27FC236}">
                <a16:creationId xmlns:a16="http://schemas.microsoft.com/office/drawing/2014/main" id="{26D9C3F3-2FEE-4F24-81EF-BEE58B845BC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6324640" y="5230690"/>
            <a:ext cx="178767" cy="17874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38" name="www">
            <a:extLst>
              <a:ext uri="{FF2B5EF4-FFF2-40B4-BE49-F238E27FC236}">
                <a16:creationId xmlns:a16="http://schemas.microsoft.com/office/drawing/2014/main" id="{B395D04A-38A8-49E8-BEC0-59F820E9602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6315410" y="5778563"/>
            <a:ext cx="178767" cy="17874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39" name="youtube">
            <a:extLst>
              <a:ext uri="{FF2B5EF4-FFF2-40B4-BE49-F238E27FC236}">
                <a16:creationId xmlns:a16="http://schemas.microsoft.com/office/drawing/2014/main" id="{4B41B925-7650-405B-8511-764D9E73E9E0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5350237" y="5789054"/>
            <a:ext cx="209856" cy="159316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40" name="twitter">
            <a:extLst>
              <a:ext uri="{FF2B5EF4-FFF2-40B4-BE49-F238E27FC236}">
                <a16:creationId xmlns:a16="http://schemas.microsoft.com/office/drawing/2014/main" id="{FAF00DA9-5889-4120-ACDB-133E215F54E0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4391445" y="5789054"/>
            <a:ext cx="159335" cy="159316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41" name="Text">
            <a:extLst>
              <a:ext uri="{FF2B5EF4-FFF2-40B4-BE49-F238E27FC236}">
                <a16:creationId xmlns:a16="http://schemas.microsoft.com/office/drawing/2014/main" id="{E399F861-6B21-4C9F-9AED-109E4811C749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4390555" y="4916990"/>
            <a:ext cx="2720364" cy="155430"/>
          </a:xfrm>
          <a:prstGeom prst="rect">
            <a:avLst/>
          </a:prstGeom>
        </p:spPr>
        <p:txBody>
          <a:bodyPr vert="horz" anchor="b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cap="all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all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Headline</a:t>
            </a:r>
          </a:p>
        </p:txBody>
      </p:sp>
      <p:sp>
        <p:nvSpPr>
          <p:cNvPr id="42" name="Text">
            <a:extLst>
              <a:ext uri="{FF2B5EF4-FFF2-40B4-BE49-F238E27FC236}">
                <a16:creationId xmlns:a16="http://schemas.microsoft.com/office/drawing/2014/main" id="{B77C4C14-1DD7-445B-ACA4-69FF1352A3A3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8256721" y="4916990"/>
            <a:ext cx="2720364" cy="155430"/>
          </a:xfrm>
          <a:prstGeom prst="rect">
            <a:avLst/>
          </a:prstGeom>
        </p:spPr>
        <p:txBody>
          <a:bodyPr vert="horz" anchor="b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cap="all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all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188015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  <p15:guide id="2" pos="317">
          <p15:clr>
            <a:srgbClr val="FBAE40"/>
          </p15:clr>
        </p15:guide>
        <p15:guide id="3" orient="horz" pos="3764">
          <p15:clr>
            <a:srgbClr val="FBAE40"/>
          </p15:clr>
        </p15:guide>
        <p15:guide id="5" pos="2563">
          <p15:clr>
            <a:srgbClr val="FBAE40"/>
          </p15:clr>
        </p15:guide>
        <p15:guide id="6" pos="5670">
          <p15:clr>
            <a:srgbClr val="FBAE40"/>
          </p15:clr>
        </p15:guide>
        <p15:guide id="7" pos="6939">
          <p15:clr>
            <a:srgbClr val="FBAE40"/>
          </p15:clr>
        </p15:guide>
        <p15:guide id="8" orient="horz" pos="130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-10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3606" y="1478244"/>
            <a:ext cx="11195743" cy="2293880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612"/>
              </a:spcAft>
              <a:buNone/>
              <a:defRPr sz="2856" spc="-101" baseline="0">
                <a:gradFill>
                  <a:gsLst>
                    <a:gs pos="10000">
                      <a:srgbClr val="FF8A00"/>
                    </a:gs>
                    <a:gs pos="29583">
                      <a:srgbClr val="FF8A00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24"/>
              </a:spcAft>
              <a:buNone/>
              <a:defRPr sz="2040">
                <a:latin typeface="Segoe UI Light" pitchFamily="34" charset="0"/>
                <a:ea typeface="Segoe UI" pitchFamily="34" charset="0"/>
                <a:cs typeface="Segoe UI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56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7" y="2850932"/>
            <a:ext cx="2253723" cy="1292662"/>
          </a:xfr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92518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88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7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DE817-4581-481C-9C54-D23C2F82A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1" y="3317212"/>
            <a:ext cx="9193594" cy="360099"/>
          </a:xfrm>
          <a:noFill/>
        </p:spPr>
        <p:txBody>
          <a:bodyPr wrap="square" lIns="0" tIns="0" rIns="0" bIns="0" anchor="ctr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600" b="0" kern="1200" cap="none" spc="-5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165106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3B5B8C-7294-44EF-AF9F-0A3D34A90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6257941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8694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156225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507446"/>
            <a:ext cx="11244226" cy="439465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67813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DE817-4581-481C-9C54-D23C2F82A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1" y="3275663"/>
            <a:ext cx="9070923" cy="443198"/>
          </a:xfrm>
          <a:noFill/>
        </p:spPr>
        <p:txBody>
          <a:bodyPr wrap="square" lIns="0" tIns="0" rIns="0" bIns="0" anchor="ctr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708950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32737" y="2172837"/>
            <a:ext cx="10571004" cy="149929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65471" y="3963564"/>
            <a:ext cx="8705533" cy="17874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6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4648861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2396" y="4494633"/>
            <a:ext cx="10571004" cy="1389190"/>
          </a:xfrm>
        </p:spPr>
        <p:txBody>
          <a:bodyPr anchor="t"/>
          <a:lstStyle>
            <a:lvl1pPr algn="l">
              <a:defRPr sz="408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82396" y="2964579"/>
            <a:ext cx="10571004" cy="1530052"/>
          </a:xfrm>
        </p:spPr>
        <p:txBody>
          <a:bodyPr anchor="b"/>
          <a:lstStyle>
            <a:lvl1pPr marL="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1pPr>
            <a:lvl2pPr marL="466292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8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7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7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6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5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4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4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77701736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893" y="36056"/>
            <a:ext cx="8814228" cy="817313"/>
          </a:xfrm>
        </p:spPr>
        <p:txBody>
          <a:bodyPr>
            <a:normAutofit/>
          </a:bodyPr>
          <a:lstStyle>
            <a:lvl1pPr algn="l">
              <a:defRPr sz="2856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1825" y="1294018"/>
            <a:ext cx="11192828" cy="49541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97756-3DDB-4F3D-B33E-10274DF55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96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2396" y="4494633"/>
            <a:ext cx="10571004" cy="1389190"/>
          </a:xfrm>
        </p:spPr>
        <p:txBody>
          <a:bodyPr anchor="t"/>
          <a:lstStyle>
            <a:lvl1pPr algn="l">
              <a:defRPr sz="408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82396" y="2964579"/>
            <a:ext cx="10571004" cy="1530052"/>
          </a:xfrm>
        </p:spPr>
        <p:txBody>
          <a:bodyPr anchor="b"/>
          <a:lstStyle>
            <a:lvl1pPr marL="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1pPr>
            <a:lvl2pPr marL="466292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8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7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7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6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5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4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4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84282294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1824" y="1220579"/>
            <a:ext cx="5492776" cy="5027543"/>
          </a:xfrm>
        </p:spPr>
        <p:txBody>
          <a:bodyPr/>
          <a:lstStyle>
            <a:lvl1pPr>
              <a:defRPr sz="2856"/>
            </a:lvl1pPr>
            <a:lvl2pPr>
              <a:defRPr sz="2448"/>
            </a:lvl2pPr>
            <a:lvl3pPr>
              <a:defRPr sz="2040"/>
            </a:lvl3pPr>
            <a:lvl4pPr>
              <a:defRPr sz="1836"/>
            </a:lvl4pPr>
            <a:lvl5pPr>
              <a:defRPr sz="1836"/>
            </a:lvl5pPr>
            <a:lvl6pPr>
              <a:defRPr sz="1836"/>
            </a:lvl6pPr>
            <a:lvl7pPr>
              <a:defRPr sz="1836"/>
            </a:lvl7pPr>
            <a:lvl8pPr>
              <a:defRPr sz="1836"/>
            </a:lvl8pPr>
            <a:lvl9pPr>
              <a:defRPr sz="1836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21875" y="1220579"/>
            <a:ext cx="5492776" cy="5027543"/>
          </a:xfrm>
        </p:spPr>
        <p:txBody>
          <a:bodyPr/>
          <a:lstStyle>
            <a:lvl1pPr>
              <a:defRPr sz="2856"/>
            </a:lvl1pPr>
            <a:lvl2pPr>
              <a:defRPr sz="2448"/>
            </a:lvl2pPr>
            <a:lvl3pPr>
              <a:defRPr sz="2040"/>
            </a:lvl3pPr>
            <a:lvl4pPr>
              <a:defRPr sz="1836"/>
            </a:lvl4pPr>
            <a:lvl5pPr>
              <a:defRPr sz="1836"/>
            </a:lvl5pPr>
            <a:lvl6pPr>
              <a:defRPr sz="1836"/>
            </a:lvl6pPr>
            <a:lvl7pPr>
              <a:defRPr sz="1836"/>
            </a:lvl7pPr>
            <a:lvl8pPr>
              <a:defRPr sz="1836"/>
            </a:lvl8pPr>
            <a:lvl9pPr>
              <a:defRPr sz="1836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7D2616-EF85-43D8-B293-4B3A68D2C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25" y="45494"/>
            <a:ext cx="11192828" cy="873851"/>
          </a:xfrm>
        </p:spPr>
        <p:txBody>
          <a:bodyPr>
            <a:normAutofit/>
          </a:bodyPr>
          <a:lstStyle>
            <a:lvl1pPr algn="l">
              <a:defRPr sz="2856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82638904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5893" y="1294019"/>
            <a:ext cx="5494936" cy="43217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2" indent="0">
              <a:buNone/>
              <a:defRPr sz="2040" b="1"/>
            </a:lvl2pPr>
            <a:lvl3pPr marL="932585" indent="0">
              <a:buNone/>
              <a:defRPr sz="1836" b="1"/>
            </a:lvl3pPr>
            <a:lvl4pPr marL="1398878" indent="0">
              <a:buNone/>
              <a:defRPr sz="1632" b="1"/>
            </a:lvl4pPr>
            <a:lvl5pPr marL="1865170" indent="0">
              <a:buNone/>
              <a:defRPr sz="1632" b="1"/>
            </a:lvl5pPr>
            <a:lvl6pPr marL="2331462" indent="0">
              <a:buNone/>
              <a:defRPr sz="1632" b="1"/>
            </a:lvl6pPr>
            <a:lvl7pPr marL="2797756" indent="0">
              <a:buNone/>
              <a:defRPr sz="1632" b="1"/>
            </a:lvl7pPr>
            <a:lvl8pPr marL="3264048" indent="0">
              <a:buNone/>
              <a:defRPr sz="1632" b="1"/>
            </a:lvl8pPr>
            <a:lvl9pPr marL="3730340" indent="0">
              <a:buNone/>
              <a:defRPr sz="163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5893" y="1881551"/>
            <a:ext cx="5494936" cy="3485271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16177" y="1294019"/>
            <a:ext cx="5497094" cy="43217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2" indent="0">
              <a:buNone/>
              <a:defRPr sz="2040" b="1"/>
            </a:lvl2pPr>
            <a:lvl3pPr marL="932585" indent="0">
              <a:buNone/>
              <a:defRPr sz="1836" b="1"/>
            </a:lvl3pPr>
            <a:lvl4pPr marL="1398878" indent="0">
              <a:buNone/>
              <a:defRPr sz="1632" b="1"/>
            </a:lvl4pPr>
            <a:lvl5pPr marL="1865170" indent="0">
              <a:buNone/>
              <a:defRPr sz="1632" b="1"/>
            </a:lvl5pPr>
            <a:lvl6pPr marL="2331462" indent="0">
              <a:buNone/>
              <a:defRPr sz="1632" b="1"/>
            </a:lvl6pPr>
            <a:lvl7pPr marL="2797756" indent="0">
              <a:buNone/>
              <a:defRPr sz="1632" b="1"/>
            </a:lvl7pPr>
            <a:lvl8pPr marL="3264048" indent="0">
              <a:buNone/>
              <a:defRPr sz="1632" b="1"/>
            </a:lvl8pPr>
            <a:lvl9pPr marL="3730340" indent="0">
              <a:buNone/>
              <a:defRPr sz="163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16177" y="1881551"/>
            <a:ext cx="5497094" cy="3485271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635893" y="36056"/>
            <a:ext cx="8814228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54605031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40023" y="36056"/>
            <a:ext cx="9010101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91066610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58B9-C7C7-4D93-BE6D-98C3AAC6D5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44314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894" y="1220576"/>
            <a:ext cx="4091515" cy="1185183"/>
          </a:xfrm>
        </p:spPr>
        <p:txBody>
          <a:bodyPr anchor="b"/>
          <a:lstStyle>
            <a:lvl1pPr algn="l">
              <a:defRPr sz="204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62318" y="1220579"/>
            <a:ext cx="6952335" cy="5027543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1825" y="2395643"/>
            <a:ext cx="4091515" cy="3852479"/>
          </a:xfrm>
        </p:spPr>
        <p:txBody>
          <a:bodyPr/>
          <a:lstStyle>
            <a:lvl1pPr marL="0" indent="0">
              <a:buNone/>
              <a:defRPr sz="1428"/>
            </a:lvl1pPr>
            <a:lvl2pPr marL="466292" indent="0">
              <a:buNone/>
              <a:defRPr sz="1224"/>
            </a:lvl2pPr>
            <a:lvl3pPr marL="932585" indent="0">
              <a:buNone/>
              <a:defRPr sz="1020"/>
            </a:lvl3pPr>
            <a:lvl4pPr marL="1398878" indent="0">
              <a:buNone/>
              <a:defRPr sz="918"/>
            </a:lvl4pPr>
            <a:lvl5pPr marL="1865170" indent="0">
              <a:buNone/>
              <a:defRPr sz="918"/>
            </a:lvl5pPr>
            <a:lvl6pPr marL="2331462" indent="0">
              <a:buNone/>
              <a:defRPr sz="918"/>
            </a:lvl6pPr>
            <a:lvl7pPr marL="2797756" indent="0">
              <a:buNone/>
              <a:defRPr sz="918"/>
            </a:lvl7pPr>
            <a:lvl8pPr marL="3264048" indent="0">
              <a:buNone/>
              <a:defRPr sz="918"/>
            </a:lvl8pPr>
            <a:lvl9pPr marL="3730340" indent="0">
              <a:buNone/>
              <a:defRPr sz="918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635893" y="36056"/>
            <a:ext cx="8814228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0374264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37637" y="4896168"/>
            <a:ext cx="7461885" cy="578020"/>
          </a:xfrm>
        </p:spPr>
        <p:txBody>
          <a:bodyPr anchor="b"/>
          <a:lstStyle>
            <a:lvl1pPr algn="l">
              <a:defRPr sz="204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437637" y="1294018"/>
            <a:ext cx="7461885" cy="3527671"/>
          </a:xfrm>
        </p:spPr>
        <p:txBody>
          <a:bodyPr/>
          <a:lstStyle>
            <a:lvl1pPr marL="0" indent="0">
              <a:buNone/>
              <a:defRPr sz="3264"/>
            </a:lvl1pPr>
            <a:lvl2pPr marL="466292" indent="0">
              <a:buNone/>
              <a:defRPr sz="2856"/>
            </a:lvl2pPr>
            <a:lvl3pPr marL="932585" indent="0">
              <a:buNone/>
              <a:defRPr sz="2448"/>
            </a:lvl3pPr>
            <a:lvl4pPr marL="1398878" indent="0">
              <a:buNone/>
              <a:defRPr sz="2040"/>
            </a:lvl4pPr>
            <a:lvl5pPr marL="1865170" indent="0">
              <a:buNone/>
              <a:defRPr sz="2040"/>
            </a:lvl5pPr>
            <a:lvl6pPr marL="2331462" indent="0">
              <a:buNone/>
              <a:defRPr sz="2040"/>
            </a:lvl6pPr>
            <a:lvl7pPr marL="2797756" indent="0">
              <a:buNone/>
              <a:defRPr sz="2040"/>
            </a:lvl7pPr>
            <a:lvl8pPr marL="3264048" indent="0">
              <a:buNone/>
              <a:defRPr sz="2040"/>
            </a:lvl8pPr>
            <a:lvl9pPr marL="3730340" indent="0">
              <a:buNone/>
              <a:defRPr sz="204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437637" y="5474188"/>
            <a:ext cx="7461885" cy="820885"/>
          </a:xfrm>
        </p:spPr>
        <p:txBody>
          <a:bodyPr/>
          <a:lstStyle>
            <a:lvl1pPr marL="0" indent="0">
              <a:buNone/>
              <a:defRPr sz="1428"/>
            </a:lvl1pPr>
            <a:lvl2pPr marL="466292" indent="0">
              <a:buNone/>
              <a:defRPr sz="1224"/>
            </a:lvl2pPr>
            <a:lvl3pPr marL="932585" indent="0">
              <a:buNone/>
              <a:defRPr sz="1020"/>
            </a:lvl3pPr>
            <a:lvl4pPr marL="1398878" indent="0">
              <a:buNone/>
              <a:defRPr sz="918"/>
            </a:lvl4pPr>
            <a:lvl5pPr marL="1865170" indent="0">
              <a:buNone/>
              <a:defRPr sz="918"/>
            </a:lvl5pPr>
            <a:lvl6pPr marL="2331462" indent="0">
              <a:buNone/>
              <a:defRPr sz="918"/>
            </a:lvl6pPr>
            <a:lvl7pPr marL="2797756" indent="0">
              <a:buNone/>
              <a:defRPr sz="918"/>
            </a:lvl7pPr>
            <a:lvl8pPr marL="3264048" indent="0">
              <a:buNone/>
              <a:defRPr sz="918"/>
            </a:lvl8pPr>
            <a:lvl9pPr marL="3730340" indent="0">
              <a:buNone/>
              <a:defRPr sz="918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62110556"/>
      </p:ext>
    </p:extLst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1825" y="1294018"/>
            <a:ext cx="11192828" cy="49541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635893" y="36056"/>
            <a:ext cx="8814228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21201030"/>
      </p:ext>
    </p:extLst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016444" y="1294018"/>
            <a:ext cx="2798207" cy="49541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1825" y="1294018"/>
            <a:ext cx="8187346" cy="49541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85926257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1824" y="1220579"/>
            <a:ext cx="5492776" cy="5027543"/>
          </a:xfrm>
        </p:spPr>
        <p:txBody>
          <a:bodyPr/>
          <a:lstStyle>
            <a:lvl1pPr>
              <a:defRPr sz="2856"/>
            </a:lvl1pPr>
            <a:lvl2pPr>
              <a:defRPr sz="2448"/>
            </a:lvl2pPr>
            <a:lvl3pPr>
              <a:defRPr sz="2040"/>
            </a:lvl3pPr>
            <a:lvl4pPr>
              <a:defRPr sz="1836"/>
            </a:lvl4pPr>
            <a:lvl5pPr>
              <a:defRPr sz="1836"/>
            </a:lvl5pPr>
            <a:lvl6pPr>
              <a:defRPr sz="1836"/>
            </a:lvl6pPr>
            <a:lvl7pPr>
              <a:defRPr sz="1836"/>
            </a:lvl7pPr>
            <a:lvl8pPr>
              <a:defRPr sz="1836"/>
            </a:lvl8pPr>
            <a:lvl9pPr>
              <a:defRPr sz="1836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21875" y="1220579"/>
            <a:ext cx="5492776" cy="5027543"/>
          </a:xfrm>
        </p:spPr>
        <p:txBody>
          <a:bodyPr/>
          <a:lstStyle>
            <a:lvl1pPr>
              <a:defRPr sz="2856"/>
            </a:lvl1pPr>
            <a:lvl2pPr>
              <a:defRPr sz="2448"/>
            </a:lvl2pPr>
            <a:lvl3pPr>
              <a:defRPr sz="2040"/>
            </a:lvl3pPr>
            <a:lvl4pPr>
              <a:defRPr sz="1836"/>
            </a:lvl4pPr>
            <a:lvl5pPr>
              <a:defRPr sz="1836"/>
            </a:lvl5pPr>
            <a:lvl6pPr>
              <a:defRPr sz="1836"/>
            </a:lvl6pPr>
            <a:lvl7pPr>
              <a:defRPr sz="1836"/>
            </a:lvl7pPr>
            <a:lvl8pPr>
              <a:defRPr sz="1836"/>
            </a:lvl8pPr>
            <a:lvl9pPr>
              <a:defRPr sz="1836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7D2616-EF85-43D8-B293-4B3A68D2C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25" y="45494"/>
            <a:ext cx="11192828" cy="873851"/>
          </a:xfrm>
        </p:spPr>
        <p:txBody>
          <a:bodyPr>
            <a:normAutofit/>
          </a:bodyPr>
          <a:lstStyle>
            <a:lvl1pPr algn="l">
              <a:defRPr sz="2856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56619582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25864"/>
      </p:ext>
    </p:extLst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5330B-BDDC-4D3A-9DD3-AC34FBA9D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52" y="-104874"/>
            <a:ext cx="11192828" cy="1165754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FB242A-1019-4E93-B602-661B2D8FD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9" y="1861968"/>
            <a:ext cx="5285502" cy="44379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CF5B35-3F26-4D08-B437-D4F5517B5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C78452A-7727-4A46-972F-E36442AA5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Ort den 00.00.0000</a:t>
            </a:r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1ECE4A-4BE9-4C04-A9E8-A0AE1C69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7164B7-2889-4B7B-A075-73C0D6EE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01641099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 breit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">
            <a:extLst>
              <a:ext uri="{FF2B5EF4-FFF2-40B4-BE49-F238E27FC236}">
                <a16:creationId xmlns:a16="http://schemas.microsoft.com/office/drawing/2014/main" id="{AD434D82-B508-423B-B217-E87DFD26AA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436475" cy="3497261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einfügen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&gt;&gt; Menü &gt; Einfügen &gt; Bilder    </a:t>
            </a:r>
          </a:p>
        </p:txBody>
      </p:sp>
      <p:sp>
        <p:nvSpPr>
          <p:cNvPr id="14" name="Transparenz">
            <a:extLst>
              <a:ext uri="{FF2B5EF4-FFF2-40B4-BE49-F238E27FC236}">
                <a16:creationId xmlns:a16="http://schemas.microsoft.com/office/drawing/2014/main" id="{305FC845-BDCC-4331-9D36-A06E8ABB9A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" y="2"/>
            <a:ext cx="12436474" cy="3497261"/>
          </a:xfrm>
          <a:solidFill>
            <a:schemeClr val="tx1">
              <a:alpha val="35000"/>
            </a:schemeClr>
          </a:solidFill>
        </p:spPr>
        <p:txBody>
          <a:bodyPr bIns="3402000" anchor="b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Transparente Fläche bitte nicht verschieben/ändern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6E7E112C-90FC-48C9-AB1C-586A3A8C89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4930" y="3846820"/>
            <a:ext cx="10376582" cy="2215559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90000"/>
              </a:lnSpc>
              <a:defRPr sz="5181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 der </a:t>
            </a:r>
            <a:br>
              <a:rPr lang="de-DE" noProof="0" dirty="0"/>
            </a:br>
            <a:r>
              <a:rPr lang="de-DE" noProof="0" dirty="0"/>
              <a:t>Präsentation</a:t>
            </a:r>
          </a:p>
        </p:txBody>
      </p:sp>
      <p:sp>
        <p:nvSpPr>
          <p:cNvPr id="17" name="Ort/Datum">
            <a:extLst>
              <a:ext uri="{FF2B5EF4-FFF2-40B4-BE49-F238E27FC236}">
                <a16:creationId xmlns:a16="http://schemas.microsoft.com/office/drawing/2014/main" id="{4D06CC3C-A8D8-4BAE-836E-6EF778CF3DD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514930" y="6356134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  <a:endParaRPr lang="de-DE" noProof="0" dirty="0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75BC9F19-8370-432B-83DA-564D7E37D44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514930" y="6207168"/>
            <a:ext cx="3108987" cy="155430"/>
          </a:xfrm>
        </p:spPr>
        <p:txBody>
          <a:bodyPr/>
          <a:lstStyle/>
          <a:p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20" name="Foliennummer">
            <a:extLst>
              <a:ext uri="{FF2B5EF4-FFF2-40B4-BE49-F238E27FC236}">
                <a16:creationId xmlns:a16="http://schemas.microsoft.com/office/drawing/2014/main" id="{EA94BAC0-39F1-48A9-A46D-D5DC5CF3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grpSp>
        <p:nvGrpSpPr>
          <p:cNvPr id="25" name="Regieanweisungen">
            <a:extLst>
              <a:ext uri="{FF2B5EF4-FFF2-40B4-BE49-F238E27FC236}">
                <a16:creationId xmlns:a16="http://schemas.microsoft.com/office/drawing/2014/main" id="{3E6ECA1C-85BF-434E-BBDE-5C9BBD127C3E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26" name="Hilfslinien">
              <a:extLst>
                <a:ext uri="{FF2B5EF4-FFF2-40B4-BE49-F238E27FC236}">
                  <a16:creationId xmlns:a16="http://schemas.microsoft.com/office/drawing/2014/main" id="{44782C2A-3A6C-4E12-B68E-DFDD9F78A486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7" name="Zurücksetzen">
              <a:extLst>
                <a:ext uri="{FF2B5EF4-FFF2-40B4-BE49-F238E27FC236}">
                  <a16:creationId xmlns:a16="http://schemas.microsoft.com/office/drawing/2014/main" id="{8B83F65D-49A1-4D8C-AAE8-CE6C9BAAF2EE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28" name="Layoutwechsel">
              <a:extLst>
                <a:ext uri="{FF2B5EF4-FFF2-40B4-BE49-F238E27FC236}">
                  <a16:creationId xmlns:a16="http://schemas.microsoft.com/office/drawing/2014/main" id="{7355BFB5-0E8A-4262-B5D3-EF862AC5FEE4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29" name="Listenebenen">
              <a:extLst>
                <a:ext uri="{FF2B5EF4-FFF2-40B4-BE49-F238E27FC236}">
                  <a16:creationId xmlns:a16="http://schemas.microsoft.com/office/drawing/2014/main" id="{061E2500-A6A5-43CF-AC6B-BF40BF5600D5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31" name="Text // Listenebene erhöhen">
                <a:extLst>
                  <a:ext uri="{FF2B5EF4-FFF2-40B4-BE49-F238E27FC236}">
                    <a16:creationId xmlns:a16="http://schemas.microsoft.com/office/drawing/2014/main" id="{45C230A6-29D5-405D-8006-159DA6E175EA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32" name="Text // Listenebene verringern">
                <a:extLst>
                  <a:ext uri="{FF2B5EF4-FFF2-40B4-BE49-F238E27FC236}">
                    <a16:creationId xmlns:a16="http://schemas.microsoft.com/office/drawing/2014/main" id="{294220F5-BB9F-40FB-BEFA-2AFE7E5426ED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33" name="Listenebenen">
                <a:extLst>
                  <a:ext uri="{FF2B5EF4-FFF2-40B4-BE49-F238E27FC236}">
                    <a16:creationId xmlns:a16="http://schemas.microsoft.com/office/drawing/2014/main" id="{8ABA6F92-91A1-43AC-BBB1-5A58EE1B680E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34" name="Bild // Listenebene verringern">
                <a:extLst>
                  <a:ext uri="{FF2B5EF4-FFF2-40B4-BE49-F238E27FC236}">
                    <a16:creationId xmlns:a16="http://schemas.microsoft.com/office/drawing/2014/main" id="{52B2E540-0E10-4131-BE52-C223DBAA77F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Bild // Listenebene erhöhen">
                <a:extLst>
                  <a:ext uri="{FF2B5EF4-FFF2-40B4-BE49-F238E27FC236}">
                    <a16:creationId xmlns:a16="http://schemas.microsoft.com/office/drawing/2014/main" id="{9E095FFC-ED5A-4006-A7A9-4EEA1C1AD57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" name="Fußzeile">
              <a:extLst>
                <a:ext uri="{FF2B5EF4-FFF2-40B4-BE49-F238E27FC236}">
                  <a16:creationId xmlns:a16="http://schemas.microsoft.com/office/drawing/2014/main" id="{F1742485-8881-464C-83E0-CD6E9E7A82C6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3695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939">
          <p15:clr>
            <a:srgbClr val="FBAE40"/>
          </p15:clr>
        </p15:guide>
        <p15:guide id="3" orient="horz" pos="2041">
          <p15:clr>
            <a:srgbClr val="FBAE40"/>
          </p15:clr>
        </p15:guide>
        <p15:guide id="4" orient="horz" pos="2245">
          <p15:clr>
            <a:srgbClr val="FBAE40"/>
          </p15:clr>
        </p15:guide>
        <p15:guide id="5" pos="884">
          <p15:clr>
            <a:srgbClr val="FBAE40"/>
          </p15:clr>
        </p15:guide>
        <p15:guide id="6" orient="horz" pos="353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">
            <a:extLst>
              <a:ext uri="{FF2B5EF4-FFF2-40B4-BE49-F238E27FC236}">
                <a16:creationId xmlns:a16="http://schemas.microsoft.com/office/drawing/2014/main" id="{C5E3B3AF-DCB9-4944-8A87-6A25406363DE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514932" y="2758743"/>
            <a:ext cx="8395519" cy="2837563"/>
          </a:xfrm>
          <a:prstGeom prst="rect">
            <a:avLst/>
          </a:prstGeom>
        </p:spPr>
        <p:txBody>
          <a:bodyPr vert="horz" numCol="2" spcCol="1152000" anchor="t" anchorCtr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#①(TAB) Agenda Punkt // keine weiteren Text Formate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2" name="Titel">
            <a:extLst>
              <a:ext uri="{FF2B5EF4-FFF2-40B4-BE49-F238E27FC236}">
                <a16:creationId xmlns:a16="http://schemas.microsoft.com/office/drawing/2014/main" id="{908BD6F9-152D-4C71-B399-5901595600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4931" y="1321113"/>
            <a:ext cx="8395519" cy="89299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90000"/>
              </a:lnSpc>
              <a:defRPr sz="5181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Agenda Headline</a:t>
            </a:r>
          </a:p>
        </p:txBody>
      </p:sp>
      <p:sp>
        <p:nvSpPr>
          <p:cNvPr id="13" name="Ort/Datum">
            <a:extLst>
              <a:ext uri="{FF2B5EF4-FFF2-40B4-BE49-F238E27FC236}">
                <a16:creationId xmlns:a16="http://schemas.microsoft.com/office/drawing/2014/main" id="{17BC9CFD-EDC6-4858-8380-B5ED8C41BBA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39317" y="6356134"/>
            <a:ext cx="3108987" cy="155430"/>
          </a:xfrm>
        </p:spPr>
        <p:txBody>
          <a:bodyPr/>
          <a:lstStyle/>
          <a:p>
            <a:r>
              <a:rPr lang="de-DE" noProof="0" dirty="0"/>
              <a:t>Ort den 00.00.0000</a:t>
            </a:r>
          </a:p>
        </p:txBody>
      </p:sp>
      <p:sp>
        <p:nvSpPr>
          <p:cNvPr id="14" name="Fußzeile">
            <a:extLst>
              <a:ext uri="{FF2B5EF4-FFF2-40B4-BE49-F238E27FC236}">
                <a16:creationId xmlns:a16="http://schemas.microsoft.com/office/drawing/2014/main" id="{856C7416-10C9-468F-A18F-31BEDC15E5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439317" y="620716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17" name="Foliennummer">
            <a:extLst>
              <a:ext uri="{FF2B5EF4-FFF2-40B4-BE49-F238E27FC236}">
                <a16:creationId xmlns:a16="http://schemas.microsoft.com/office/drawing/2014/main" id="{1F6F0641-9469-4339-B71F-C07ADB3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40879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771">
          <p15:clr>
            <a:srgbClr val="FBAE40"/>
          </p15:clr>
        </p15:guide>
        <p15:guide id="4" pos="884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610">
          <p15:clr>
            <a:srgbClr val="FBAE40"/>
          </p15:clr>
        </p15:guide>
        <p15:guide id="7" pos="5783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small / Text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">
            <a:extLst>
              <a:ext uri="{FF2B5EF4-FFF2-40B4-BE49-F238E27FC236}">
                <a16:creationId xmlns:a16="http://schemas.microsoft.com/office/drawing/2014/main" id="{87E902AA-3653-424A-874D-06792A4AAB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41709" y="1"/>
            <a:ext cx="3594767" cy="6994525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930" y="1477041"/>
            <a:ext cx="6102562" cy="466289"/>
          </a:xfrm>
        </p:spPr>
        <p:txBody>
          <a:bodyPr anchor="b" anchorCtr="0"/>
          <a:lstStyle>
            <a:lvl1pPr>
              <a:lnSpc>
                <a:spcPct val="106000"/>
              </a:lnSpc>
              <a:defRPr sz="1943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sp>
        <p:nvSpPr>
          <p:cNvPr id="3" name="Ort/Datum">
            <a:extLst>
              <a:ext uri="{FF2B5EF4-FFF2-40B4-BE49-F238E27FC236}">
                <a16:creationId xmlns:a16="http://schemas.microsoft.com/office/drawing/2014/main" id="{F3BD7E5E-0D7C-4519-8A38-21A1EEEA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4" name="Fußzeile">
            <a:extLst>
              <a:ext uri="{FF2B5EF4-FFF2-40B4-BE49-F238E27FC236}">
                <a16:creationId xmlns:a16="http://schemas.microsoft.com/office/drawing/2014/main" id="{FA56781D-5302-4441-ACD5-F04E40A4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5" name="Foliennummer">
            <a:extLst>
              <a:ext uri="{FF2B5EF4-FFF2-40B4-BE49-F238E27FC236}">
                <a16:creationId xmlns:a16="http://schemas.microsoft.com/office/drawing/2014/main" id="{81C9AC7E-BD49-4164-8410-C6251008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33B03A58-9490-4DCE-92BA-9E125E3EEE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14930" y="2176151"/>
            <a:ext cx="6102562" cy="3420153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2533051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45">
          <p15:clr>
            <a:srgbClr val="FBAE40"/>
          </p15:clr>
        </p15:guide>
        <p15:guide id="3" orient="horz" pos="862">
          <p15:clr>
            <a:srgbClr val="FBAE40"/>
          </p15:clr>
        </p15:guide>
        <p15:guide id="4" pos="884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270">
          <p15:clr>
            <a:srgbClr val="FBAE40"/>
          </p15:clr>
        </p15:guide>
        <p15:guide id="7" pos="515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small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931" y="1477041"/>
            <a:ext cx="8395520" cy="466289"/>
          </a:xfrm>
        </p:spPr>
        <p:txBody>
          <a:bodyPr anchor="b" anchorCtr="0"/>
          <a:lstStyle>
            <a:lvl1pPr>
              <a:lnSpc>
                <a:spcPct val="106000"/>
              </a:lnSpc>
              <a:defRPr sz="1943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sp>
        <p:nvSpPr>
          <p:cNvPr id="3" name="Ort/Datum">
            <a:extLst>
              <a:ext uri="{FF2B5EF4-FFF2-40B4-BE49-F238E27FC236}">
                <a16:creationId xmlns:a16="http://schemas.microsoft.com/office/drawing/2014/main" id="{F3BD7E5E-0D7C-4519-8A38-21A1EEEA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4" name="Fußzeile">
            <a:extLst>
              <a:ext uri="{FF2B5EF4-FFF2-40B4-BE49-F238E27FC236}">
                <a16:creationId xmlns:a16="http://schemas.microsoft.com/office/drawing/2014/main" id="{FA56781D-5302-4441-ACD5-F04E40A4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5" name="Foliennummer">
            <a:extLst>
              <a:ext uri="{FF2B5EF4-FFF2-40B4-BE49-F238E27FC236}">
                <a16:creationId xmlns:a16="http://schemas.microsoft.com/office/drawing/2014/main" id="{81C9AC7E-BD49-4164-8410-C6251008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33B03A58-9490-4DCE-92BA-9E125E3EEE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14931" y="2176151"/>
            <a:ext cx="8395520" cy="3420153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2192076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783">
          <p15:clr>
            <a:srgbClr val="FBAE40"/>
          </p15:clr>
        </p15:guide>
        <p15:guide id="3" orient="horz" pos="862">
          <p15:clr>
            <a:srgbClr val="FBAE40"/>
          </p15:clr>
        </p15:guide>
        <p15:guide id="4" pos="884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27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 / Headline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">
            <a:extLst>
              <a:ext uri="{FF2B5EF4-FFF2-40B4-BE49-F238E27FC236}">
                <a16:creationId xmlns:a16="http://schemas.microsoft.com/office/drawing/2014/main" id="{F10AB7D8-7A08-42DA-9290-D92CA74A76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6218238" cy="6994525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7890" y="1477042"/>
            <a:ext cx="4623621" cy="1241479"/>
          </a:xfrm>
        </p:spPr>
        <p:txBody>
          <a:bodyPr anchor="b" anchorCtr="0"/>
          <a:lstStyle>
            <a:lvl1pPr>
              <a:lnSpc>
                <a:spcPct val="93000"/>
              </a:lnSpc>
              <a:defRPr sz="3886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sp>
        <p:nvSpPr>
          <p:cNvPr id="3" name="Ort/Datum">
            <a:extLst>
              <a:ext uri="{FF2B5EF4-FFF2-40B4-BE49-F238E27FC236}">
                <a16:creationId xmlns:a16="http://schemas.microsoft.com/office/drawing/2014/main" id="{F3BD7E5E-0D7C-4519-8A38-21A1EEEA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4" name="Fußzeile">
            <a:extLst>
              <a:ext uri="{FF2B5EF4-FFF2-40B4-BE49-F238E27FC236}">
                <a16:creationId xmlns:a16="http://schemas.microsoft.com/office/drawing/2014/main" id="{FA56781D-5302-4441-ACD5-F04E40A4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33B03A58-9490-4DCE-92BA-9E125E3EEE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67890" y="2972594"/>
            <a:ext cx="4623622" cy="2623713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2" name="Foliennummer">
            <a:extLst>
              <a:ext uri="{FF2B5EF4-FFF2-40B4-BE49-F238E27FC236}">
                <a16:creationId xmlns:a16="http://schemas.microsoft.com/office/drawing/2014/main" id="{30320CAD-2A11-4F73-BE37-0D6A2AF3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6158901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7656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29">
          <p15:clr>
            <a:srgbClr val="FBAE40"/>
          </p15:clr>
        </p15:guide>
        <p15:guide id="3" orient="horz" pos="862">
          <p15:clr>
            <a:srgbClr val="FBAE40"/>
          </p15:clr>
        </p15:guide>
        <p15:guide id="4" pos="4241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734">
          <p15:clr>
            <a:srgbClr val="FBAE40"/>
          </p15:clr>
        </p15:guide>
        <p15:guide id="7" pos="6939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/ Bil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">
            <a:extLst>
              <a:ext uri="{FF2B5EF4-FFF2-40B4-BE49-F238E27FC236}">
                <a16:creationId xmlns:a16="http://schemas.microsoft.com/office/drawing/2014/main" id="{0BF328A4-3DFC-4681-B363-80450A6E4E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6211" y="543182"/>
            <a:ext cx="5595300" cy="5906449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337EA5A0-5240-4115-A0AE-177403A7B8E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43252" y="2971217"/>
            <a:ext cx="4119784" cy="2935233"/>
          </a:xfrm>
          <a:prstGeom prst="rect">
            <a:avLst/>
          </a:prstGeom>
        </p:spPr>
        <p:txBody>
          <a:bodyPr vert="horz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9" name="Ort/Datum">
            <a:extLst>
              <a:ext uri="{FF2B5EF4-FFF2-40B4-BE49-F238E27FC236}">
                <a16:creationId xmlns:a16="http://schemas.microsoft.com/office/drawing/2014/main" id="{BEBD4F91-05F7-4BCE-8715-891B5E4E354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noProof="0"/>
              <a:t>Ort den 00.00.0000</a:t>
            </a:r>
            <a:endParaRPr lang="de-DE" noProof="0" dirty="0"/>
          </a:p>
        </p:txBody>
      </p:sp>
      <p:sp>
        <p:nvSpPr>
          <p:cNvPr id="17" name="Fußzeile">
            <a:extLst>
              <a:ext uri="{FF2B5EF4-FFF2-40B4-BE49-F238E27FC236}">
                <a16:creationId xmlns:a16="http://schemas.microsoft.com/office/drawing/2014/main" id="{B638F6B6-E919-4228-BBB2-3970EB630F0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18" name="Foliennummer">
            <a:extLst>
              <a:ext uri="{FF2B5EF4-FFF2-40B4-BE49-F238E27FC236}">
                <a16:creationId xmlns:a16="http://schemas.microsoft.com/office/drawing/2014/main" id="{A20B8C7E-3B72-4057-91D1-7402BC62229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Headline">
            <a:extLst>
              <a:ext uri="{FF2B5EF4-FFF2-40B4-BE49-F238E27FC236}">
                <a16:creationId xmlns:a16="http://schemas.microsoft.com/office/drawing/2014/main" id="{CF31E647-A123-441E-8061-3285D89CA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252" y="1477042"/>
            <a:ext cx="4119785" cy="1241479"/>
          </a:xfrm>
        </p:spPr>
        <p:txBody>
          <a:bodyPr anchor="b" anchorCtr="0"/>
          <a:lstStyle>
            <a:lvl1pPr>
              <a:lnSpc>
                <a:spcPct val="93000"/>
              </a:lnSpc>
              <a:defRPr sz="3886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grpSp>
        <p:nvGrpSpPr>
          <p:cNvPr id="8" name="Regieanweisungen">
            <a:extLst>
              <a:ext uri="{FF2B5EF4-FFF2-40B4-BE49-F238E27FC236}">
                <a16:creationId xmlns:a16="http://schemas.microsoft.com/office/drawing/2014/main" id="{025FB905-CFD5-432A-9E27-EA3CCDBB249A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03F4350F-CD99-4F4A-AD08-1744C426FA4B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4" name="Zurücksetzen">
              <a:extLst>
                <a:ext uri="{FF2B5EF4-FFF2-40B4-BE49-F238E27FC236}">
                  <a16:creationId xmlns:a16="http://schemas.microsoft.com/office/drawing/2014/main" id="{F0503A4C-1F96-4A8C-A710-9207CC6D149E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15" name="Layoutwechsel">
              <a:extLst>
                <a:ext uri="{FF2B5EF4-FFF2-40B4-BE49-F238E27FC236}">
                  <a16:creationId xmlns:a16="http://schemas.microsoft.com/office/drawing/2014/main" id="{E0071DBA-0833-4709-A202-4DDF7A4F0777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16" name="Listenebenen">
              <a:extLst>
                <a:ext uri="{FF2B5EF4-FFF2-40B4-BE49-F238E27FC236}">
                  <a16:creationId xmlns:a16="http://schemas.microsoft.com/office/drawing/2014/main" id="{E4484618-46CE-4ED5-B7FF-F279DB956732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20" name="Text // Listenebene erhöhen">
                <a:extLst>
                  <a:ext uri="{FF2B5EF4-FFF2-40B4-BE49-F238E27FC236}">
                    <a16:creationId xmlns:a16="http://schemas.microsoft.com/office/drawing/2014/main" id="{D77B155E-A768-4EB6-9595-9646C529BFE1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21" name="Text // Listenebene verringern">
                <a:extLst>
                  <a:ext uri="{FF2B5EF4-FFF2-40B4-BE49-F238E27FC236}">
                    <a16:creationId xmlns:a16="http://schemas.microsoft.com/office/drawing/2014/main" id="{E0C3B81F-D7B6-48D0-8DC7-462A8CB91416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22" name="Listenebenen">
                <a:extLst>
                  <a:ext uri="{FF2B5EF4-FFF2-40B4-BE49-F238E27FC236}">
                    <a16:creationId xmlns:a16="http://schemas.microsoft.com/office/drawing/2014/main" id="{51FC2B05-6231-49A6-AC4D-4D27D8FB325C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23" name="Bild // Listenebene verringern">
                <a:extLst>
                  <a:ext uri="{FF2B5EF4-FFF2-40B4-BE49-F238E27FC236}">
                    <a16:creationId xmlns:a16="http://schemas.microsoft.com/office/drawing/2014/main" id="{FE47C005-72B1-44D1-AE5F-C7F2C69248E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Bild // Listenebene erhöhen">
                <a:extLst>
                  <a:ext uri="{FF2B5EF4-FFF2-40B4-BE49-F238E27FC236}">
                    <a16:creationId xmlns:a16="http://schemas.microsoft.com/office/drawing/2014/main" id="{0DC6D17B-171E-4FD2-8702-5C8CA8BA86B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" name="Fußzeile">
              <a:extLst>
                <a:ext uri="{FF2B5EF4-FFF2-40B4-BE49-F238E27FC236}">
                  <a16:creationId xmlns:a16="http://schemas.microsoft.com/office/drawing/2014/main" id="{8DC807A3-C5B4-49F6-BF67-FF04BB775A84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1473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FBAE40"/>
          </p15:clr>
        </p15:guide>
        <p15:guide id="2" pos="317">
          <p15:clr>
            <a:srgbClr val="FBAE40"/>
          </p15:clr>
        </p15:guide>
        <p15:guide id="3" orient="horz" pos="3764">
          <p15:clr>
            <a:srgbClr val="FBAE40"/>
          </p15:clr>
        </p15:guide>
        <p15:guide id="5" pos="3674">
          <p15:clr>
            <a:srgbClr val="FBAE40"/>
          </p15:clr>
        </p15:guide>
        <p15:guide id="7" pos="6939">
          <p15:clr>
            <a:srgbClr val="FBAE40"/>
          </p15:clr>
        </p15:guide>
        <p15:guide id="8" orient="horz" pos="3447">
          <p15:clr>
            <a:srgbClr val="FBAE40"/>
          </p15:clr>
        </p15:guide>
        <p15:guide id="9" pos="2721">
          <p15:clr>
            <a:srgbClr val="FBAE40"/>
          </p15:clr>
        </p15:guide>
        <p15:guide id="10" orient="horz" pos="1734">
          <p15:clr>
            <a:srgbClr val="FBAE40"/>
          </p15:clr>
        </p15:guide>
        <p15:guide id="11" orient="horz" pos="86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">
            <a:extLst>
              <a:ext uri="{FF2B5EF4-FFF2-40B4-BE49-F238E27FC236}">
                <a16:creationId xmlns:a16="http://schemas.microsoft.com/office/drawing/2014/main" id="{AD434D82-B508-423B-B217-E87DFD26AA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436475" cy="6994525"/>
          </a:xfrm>
          <a:solidFill>
            <a:schemeClr val="bg2"/>
          </a:solidFill>
        </p:spPr>
        <p:txBody>
          <a:bodyPr anchor="t" anchorCtr="0"/>
          <a:lstStyle>
            <a:lvl1pPr algn="ctr">
              <a:defRPr/>
            </a:lvl1pPr>
          </a:lstStyle>
          <a:p>
            <a:br>
              <a:rPr lang="de-DE" dirty="0"/>
            </a:br>
            <a:r>
              <a:rPr lang="de-DE" dirty="0"/>
              <a:t>Bild einfügen </a:t>
            </a:r>
            <a:br>
              <a:rPr lang="de-DE" dirty="0"/>
            </a:br>
            <a:r>
              <a:rPr lang="de-DE" dirty="0"/>
              <a:t>&gt;&gt; Menü &gt; Einfügen &gt; Bilder     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4" name="Transparenz">
            <a:extLst>
              <a:ext uri="{FF2B5EF4-FFF2-40B4-BE49-F238E27FC236}">
                <a16:creationId xmlns:a16="http://schemas.microsoft.com/office/drawing/2014/main" id="{305FC845-BDCC-4331-9D36-A06E8ABB9A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" y="1"/>
            <a:ext cx="12436474" cy="6994525"/>
          </a:xfrm>
          <a:solidFill>
            <a:schemeClr val="tx1">
              <a:alpha val="35000"/>
            </a:schemeClr>
          </a:solidFill>
        </p:spPr>
        <p:txBody>
          <a:bodyPr bIns="6642000" anchor="b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Transparente Fläche bitte nicht verschieben/ändern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6E7E112C-90FC-48C9-AB1C-586A3A8C89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4930" y="1477039"/>
            <a:ext cx="10376582" cy="2770535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90000"/>
              </a:lnSpc>
              <a:defRPr sz="5181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Schlussklausel</a:t>
            </a:r>
            <a:br>
              <a:rPr lang="de-DE" noProof="0" dirty="0"/>
            </a:br>
            <a:r>
              <a:rPr lang="de-DE" noProof="0" dirty="0"/>
              <a:t>auch mehrzeilig</a:t>
            </a:r>
          </a:p>
        </p:txBody>
      </p:sp>
      <p:sp>
        <p:nvSpPr>
          <p:cNvPr id="12" name="Ort/Datum">
            <a:extLst>
              <a:ext uri="{FF2B5EF4-FFF2-40B4-BE49-F238E27FC236}">
                <a16:creationId xmlns:a16="http://schemas.microsoft.com/office/drawing/2014/main" id="{FFC5BA3D-8E3C-4DC9-AD99-4FD55B10D7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15" name="Fußzeile">
            <a:extLst>
              <a:ext uri="{FF2B5EF4-FFF2-40B4-BE49-F238E27FC236}">
                <a16:creationId xmlns:a16="http://schemas.microsoft.com/office/drawing/2014/main" id="{CF2BF0A5-B2FA-48BD-805F-9A46F8FD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16" name="Foliennummer">
            <a:extLst>
              <a:ext uri="{FF2B5EF4-FFF2-40B4-BE49-F238E27FC236}">
                <a16:creationId xmlns:a16="http://schemas.microsoft.com/office/drawing/2014/main" id="{8BAC8BC1-63B9-4EFD-AEBF-33FB4B139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B2EFD14A-133D-4C63-AB66-1AFF83B786B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514930" y="4662890"/>
            <a:ext cx="3108987" cy="1826299"/>
          </a:xfrm>
          <a:prstGeom prst="rect">
            <a:avLst/>
          </a:prstGeom>
        </p:spPr>
        <p:txBody>
          <a:bodyPr vert="horz" bIns="36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Vorname Nachname</a:t>
            </a:r>
            <a:br>
              <a:rPr lang="de-DE" noProof="0" dirty="0"/>
            </a:br>
            <a:r>
              <a:rPr lang="de-DE" noProof="0" dirty="0"/>
              <a:t>Funktion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Adresse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Tel. +00(0)00 – 00 00 00-0000</a:t>
            </a:r>
            <a:br>
              <a:rPr lang="de-DE" noProof="0" dirty="0"/>
            </a:br>
            <a:r>
              <a:rPr lang="de-DE" noProof="0" dirty="0"/>
              <a:t>vorname.nachname@sonymusic.com 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93EB3104-53AB-4513-92AB-4A8AF0C33978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5363003" y="4662890"/>
            <a:ext cx="3108987" cy="1826299"/>
          </a:xfrm>
          <a:prstGeom prst="rect">
            <a:avLst/>
          </a:prstGeom>
        </p:spPr>
        <p:txBody>
          <a:bodyPr vert="horz" bIns="36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Vorname Nachname</a:t>
            </a:r>
            <a:br>
              <a:rPr lang="de-DE" noProof="0" dirty="0"/>
            </a:br>
            <a:r>
              <a:rPr lang="de-DE" noProof="0" dirty="0"/>
              <a:t>Funktion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Adresse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Tel. +00(0)00 – 00 00 00-0000</a:t>
            </a:r>
            <a:br>
              <a:rPr lang="de-DE" noProof="0" dirty="0"/>
            </a:br>
            <a:r>
              <a:rPr lang="de-DE" noProof="0" dirty="0"/>
              <a:t>vorname.nachname@sonymusic.com </a:t>
            </a:r>
          </a:p>
        </p:txBody>
      </p:sp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15468255-56E8-4073-87A9-C1EE0ADFA86C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A1A178D-4106-41D7-89EE-5D92F7FEB01B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0D948FC1-8A2C-41A1-AAF6-2E445E859D4A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CFA11216-D389-4CDE-B83B-49780F976E86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26" name="Listenebenen">
              <a:extLst>
                <a:ext uri="{FF2B5EF4-FFF2-40B4-BE49-F238E27FC236}">
                  <a16:creationId xmlns:a16="http://schemas.microsoft.com/office/drawing/2014/main" id="{9A350E5A-7D11-4788-AE97-A014E8DDC6E3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28" name="Text // Listenebene erhöhen">
                <a:extLst>
                  <a:ext uri="{FF2B5EF4-FFF2-40B4-BE49-F238E27FC236}">
                    <a16:creationId xmlns:a16="http://schemas.microsoft.com/office/drawing/2014/main" id="{B6D73F8E-4B8A-43F8-B0AA-13B72E7825F1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29" name="Text // Listenebene verringern">
                <a:extLst>
                  <a:ext uri="{FF2B5EF4-FFF2-40B4-BE49-F238E27FC236}">
                    <a16:creationId xmlns:a16="http://schemas.microsoft.com/office/drawing/2014/main" id="{431F8D0D-B67A-4AB3-9887-DB7C72254E08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30" name="Listenebenen">
                <a:extLst>
                  <a:ext uri="{FF2B5EF4-FFF2-40B4-BE49-F238E27FC236}">
                    <a16:creationId xmlns:a16="http://schemas.microsoft.com/office/drawing/2014/main" id="{043310F8-CE33-4F89-9252-81EB6A447822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31" name="Bild // Listenebene verringern">
                <a:extLst>
                  <a:ext uri="{FF2B5EF4-FFF2-40B4-BE49-F238E27FC236}">
                    <a16:creationId xmlns:a16="http://schemas.microsoft.com/office/drawing/2014/main" id="{AB312597-3365-46EB-AFDC-A633E231FB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Bild // Listenebene erhöhen">
                <a:extLst>
                  <a:ext uri="{FF2B5EF4-FFF2-40B4-BE49-F238E27FC236}">
                    <a16:creationId xmlns:a16="http://schemas.microsoft.com/office/drawing/2014/main" id="{E0099F3B-4695-40CD-A263-0D59A93383D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7" name="Fußzeile">
              <a:extLst>
                <a:ext uri="{FF2B5EF4-FFF2-40B4-BE49-F238E27FC236}">
                  <a16:creationId xmlns:a16="http://schemas.microsoft.com/office/drawing/2014/main" id="{C8E7537C-A1A9-43E5-B26D-E14B16AD9E0A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306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939">
          <p15:clr>
            <a:srgbClr val="FBAE40"/>
          </p15:clr>
        </p15:guide>
        <p15:guide id="3" orient="horz" pos="862">
          <p15:clr>
            <a:srgbClr val="FBAE40"/>
          </p15:clr>
        </p15:guide>
        <p15:guide id="5" pos="884">
          <p15:clr>
            <a:srgbClr val="FBAE40"/>
          </p15:clr>
        </p15:guide>
        <p15:guide id="7" orient="horz" pos="3787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ünstler-Factshee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">
            <a:extLst>
              <a:ext uri="{FF2B5EF4-FFF2-40B4-BE49-F238E27FC236}">
                <a16:creationId xmlns:a16="http://schemas.microsoft.com/office/drawing/2014/main" id="{AEC37FF0-A41C-427E-AEAA-F6825683B4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-3"/>
            <a:ext cx="3769646" cy="699452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5" name="Foliennummer">
            <a:extLst>
              <a:ext uri="{FF2B5EF4-FFF2-40B4-BE49-F238E27FC236}">
                <a16:creationId xmlns:a16="http://schemas.microsoft.com/office/drawing/2014/main" id="{81C9AC7E-BD49-4164-8410-C6251008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6158901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Ort/Datum">
            <a:extLst>
              <a:ext uri="{FF2B5EF4-FFF2-40B4-BE49-F238E27FC236}">
                <a16:creationId xmlns:a16="http://schemas.microsoft.com/office/drawing/2014/main" id="{A8E1239D-066C-4A4E-9C23-238BD17D33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12" name="Fußzeile">
            <a:extLst>
              <a:ext uri="{FF2B5EF4-FFF2-40B4-BE49-F238E27FC236}">
                <a16:creationId xmlns:a16="http://schemas.microsoft.com/office/drawing/2014/main" id="{B9223127-3A2B-4ECA-BD81-DBA5DF801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2269" y="426664"/>
            <a:ext cx="5324530" cy="1142906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de-DE" noProof="0" dirty="0"/>
              <a:t>Künstlername</a:t>
            </a:r>
            <a:endParaRPr lang="de-DE" dirty="0"/>
          </a:p>
        </p:txBody>
      </p:sp>
      <p:sp>
        <p:nvSpPr>
          <p:cNvPr id="14" name="facebook">
            <a:extLst>
              <a:ext uri="{FF2B5EF4-FFF2-40B4-BE49-F238E27FC236}">
                <a16:creationId xmlns:a16="http://schemas.microsoft.com/office/drawing/2014/main" id="{0095464F-1617-40F6-A456-02208492B5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391445" y="5245752"/>
            <a:ext cx="159335" cy="15931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475B03BC-1953-44AB-894A-954CB2624647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256722" y="5181813"/>
            <a:ext cx="2720363" cy="1267818"/>
          </a:xfrm>
          <a:prstGeom prst="rect">
            <a:avLst/>
          </a:prstGeom>
        </p:spPr>
        <p:txBody>
          <a:bodyPr vert="horz" anchor="t" anchorCtr="0"/>
          <a:lstStyle>
            <a:lvl1pPr>
              <a:lnSpc>
                <a:spcPct val="113000"/>
              </a:lnSpc>
              <a:spcBef>
                <a:spcPts val="648"/>
              </a:spcBef>
              <a:spcAft>
                <a:spcPts val="648"/>
              </a:spcAft>
              <a:defRPr sz="1511" cap="none" spc="64" baseline="0">
                <a:latin typeface="+mn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endParaRPr lang="de-DE" noProof="0" dirty="0"/>
          </a:p>
        </p:txBody>
      </p:sp>
      <p:sp>
        <p:nvSpPr>
          <p:cNvPr id="20" name="Text">
            <a:extLst>
              <a:ext uri="{FF2B5EF4-FFF2-40B4-BE49-F238E27FC236}">
                <a16:creationId xmlns:a16="http://schemas.microsoft.com/office/drawing/2014/main" id="{8C7ECB8E-9420-41C9-9D8F-443CE643A53B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4392268" y="1565005"/>
            <a:ext cx="5324531" cy="669405"/>
          </a:xfrm>
          <a:prstGeom prst="rect">
            <a:avLst/>
          </a:prstGeom>
        </p:spPr>
        <p:txBody>
          <a:bodyPr vert="horz" anchor="t" anchorCtr="0"/>
          <a:lstStyle>
            <a:lvl1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2pPr>
            <a:lvl3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3pPr>
            <a:lvl4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4pPr>
            <a:lvl5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5pPr>
            <a:lvl6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6pPr>
            <a:lvl7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7pPr>
            <a:lvl8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8pPr>
            <a:lvl9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de-DE" noProof="0" dirty="0"/>
              <a:t>Künstler-Factsheet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991C42A0-00B7-4FE9-9587-8277E811084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90555" y="2234407"/>
            <a:ext cx="7500957" cy="2331445"/>
          </a:xfrm>
          <a:prstGeom prst="rect">
            <a:avLst/>
          </a:prstGeom>
        </p:spPr>
        <p:txBody>
          <a:bodyPr vert="horz" anchor="t" anchorCtr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11" cap="none" spc="54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endParaRPr lang="de-DE" noProof="0" dirty="0"/>
          </a:p>
        </p:txBody>
      </p:sp>
      <p:sp>
        <p:nvSpPr>
          <p:cNvPr id="36" name="spotify">
            <a:extLst>
              <a:ext uri="{FF2B5EF4-FFF2-40B4-BE49-F238E27FC236}">
                <a16:creationId xmlns:a16="http://schemas.microsoft.com/office/drawing/2014/main" id="{2DCDCCEC-DACB-47B7-98C5-57C20E707C7F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5359884" y="5230690"/>
            <a:ext cx="178767" cy="17874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wrap="none" lIns="3672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37" name="instagram">
            <a:extLst>
              <a:ext uri="{FF2B5EF4-FFF2-40B4-BE49-F238E27FC236}">
                <a16:creationId xmlns:a16="http://schemas.microsoft.com/office/drawing/2014/main" id="{26D9C3F3-2FEE-4F24-81EF-BEE58B845BC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6324640" y="5230690"/>
            <a:ext cx="178767" cy="17874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38" name="www">
            <a:extLst>
              <a:ext uri="{FF2B5EF4-FFF2-40B4-BE49-F238E27FC236}">
                <a16:creationId xmlns:a16="http://schemas.microsoft.com/office/drawing/2014/main" id="{B395D04A-38A8-49E8-BEC0-59F820E9602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6315410" y="5778563"/>
            <a:ext cx="178767" cy="17874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39" name="youtube">
            <a:extLst>
              <a:ext uri="{FF2B5EF4-FFF2-40B4-BE49-F238E27FC236}">
                <a16:creationId xmlns:a16="http://schemas.microsoft.com/office/drawing/2014/main" id="{4B41B925-7650-405B-8511-764D9E73E9E0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5350237" y="5789054"/>
            <a:ext cx="209856" cy="159316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40" name="twitter">
            <a:extLst>
              <a:ext uri="{FF2B5EF4-FFF2-40B4-BE49-F238E27FC236}">
                <a16:creationId xmlns:a16="http://schemas.microsoft.com/office/drawing/2014/main" id="{FAF00DA9-5889-4120-ACDB-133E215F54E0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4391445" y="5789054"/>
            <a:ext cx="159335" cy="159316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41" name="Text">
            <a:extLst>
              <a:ext uri="{FF2B5EF4-FFF2-40B4-BE49-F238E27FC236}">
                <a16:creationId xmlns:a16="http://schemas.microsoft.com/office/drawing/2014/main" id="{E399F861-6B21-4C9F-9AED-109E4811C749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4390555" y="4916990"/>
            <a:ext cx="2720364" cy="155430"/>
          </a:xfrm>
          <a:prstGeom prst="rect">
            <a:avLst/>
          </a:prstGeom>
        </p:spPr>
        <p:txBody>
          <a:bodyPr vert="horz" anchor="b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cap="all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all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Headline</a:t>
            </a:r>
          </a:p>
        </p:txBody>
      </p:sp>
      <p:sp>
        <p:nvSpPr>
          <p:cNvPr id="42" name="Text">
            <a:extLst>
              <a:ext uri="{FF2B5EF4-FFF2-40B4-BE49-F238E27FC236}">
                <a16:creationId xmlns:a16="http://schemas.microsoft.com/office/drawing/2014/main" id="{B77C4C14-1DD7-445B-ACA4-69FF1352A3A3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8256721" y="4916990"/>
            <a:ext cx="2720364" cy="155430"/>
          </a:xfrm>
          <a:prstGeom prst="rect">
            <a:avLst/>
          </a:prstGeom>
        </p:spPr>
        <p:txBody>
          <a:bodyPr vert="horz" anchor="b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cap="all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all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18066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  <p15:guide id="2" pos="317">
          <p15:clr>
            <a:srgbClr val="FBAE40"/>
          </p15:clr>
        </p15:guide>
        <p15:guide id="3" orient="horz" pos="3764">
          <p15:clr>
            <a:srgbClr val="FBAE40"/>
          </p15:clr>
        </p15:guide>
        <p15:guide id="5" pos="2563">
          <p15:clr>
            <a:srgbClr val="FBAE40"/>
          </p15:clr>
        </p15:guide>
        <p15:guide id="6" pos="5670">
          <p15:clr>
            <a:srgbClr val="FBAE40"/>
          </p15:clr>
        </p15:guide>
        <p15:guide id="7" pos="6939">
          <p15:clr>
            <a:srgbClr val="FBAE40"/>
          </p15:clr>
        </p15:guide>
        <p15:guide id="8" orient="horz" pos="13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5893" y="1294019"/>
            <a:ext cx="5494936" cy="43217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2" indent="0">
              <a:buNone/>
              <a:defRPr sz="2040" b="1"/>
            </a:lvl2pPr>
            <a:lvl3pPr marL="932585" indent="0">
              <a:buNone/>
              <a:defRPr sz="1836" b="1"/>
            </a:lvl3pPr>
            <a:lvl4pPr marL="1398878" indent="0">
              <a:buNone/>
              <a:defRPr sz="1632" b="1"/>
            </a:lvl4pPr>
            <a:lvl5pPr marL="1865170" indent="0">
              <a:buNone/>
              <a:defRPr sz="1632" b="1"/>
            </a:lvl5pPr>
            <a:lvl6pPr marL="2331462" indent="0">
              <a:buNone/>
              <a:defRPr sz="1632" b="1"/>
            </a:lvl6pPr>
            <a:lvl7pPr marL="2797756" indent="0">
              <a:buNone/>
              <a:defRPr sz="1632" b="1"/>
            </a:lvl7pPr>
            <a:lvl8pPr marL="3264048" indent="0">
              <a:buNone/>
              <a:defRPr sz="1632" b="1"/>
            </a:lvl8pPr>
            <a:lvl9pPr marL="3730340" indent="0">
              <a:buNone/>
              <a:defRPr sz="163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5893" y="1881551"/>
            <a:ext cx="5494936" cy="3485271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16177" y="1294019"/>
            <a:ext cx="5497094" cy="43217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2" indent="0">
              <a:buNone/>
              <a:defRPr sz="2040" b="1"/>
            </a:lvl2pPr>
            <a:lvl3pPr marL="932585" indent="0">
              <a:buNone/>
              <a:defRPr sz="1836" b="1"/>
            </a:lvl3pPr>
            <a:lvl4pPr marL="1398878" indent="0">
              <a:buNone/>
              <a:defRPr sz="1632" b="1"/>
            </a:lvl4pPr>
            <a:lvl5pPr marL="1865170" indent="0">
              <a:buNone/>
              <a:defRPr sz="1632" b="1"/>
            </a:lvl5pPr>
            <a:lvl6pPr marL="2331462" indent="0">
              <a:buNone/>
              <a:defRPr sz="1632" b="1"/>
            </a:lvl6pPr>
            <a:lvl7pPr marL="2797756" indent="0">
              <a:buNone/>
              <a:defRPr sz="1632" b="1"/>
            </a:lvl7pPr>
            <a:lvl8pPr marL="3264048" indent="0">
              <a:buNone/>
              <a:defRPr sz="1632" b="1"/>
            </a:lvl8pPr>
            <a:lvl9pPr marL="3730340" indent="0">
              <a:buNone/>
              <a:defRPr sz="163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16177" y="1881551"/>
            <a:ext cx="5497094" cy="3485271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635893" y="36056"/>
            <a:ext cx="8814228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51746549"/>
      </p:ext>
    </p:extLst>
  </p:cSld>
  <p:clrMapOvr>
    <a:masterClrMapping/>
  </p:clrMapOvr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-10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3606" y="1478244"/>
            <a:ext cx="11195743" cy="2293880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612"/>
              </a:spcAft>
              <a:buNone/>
              <a:defRPr sz="2856" spc="-101" baseline="0">
                <a:gradFill>
                  <a:gsLst>
                    <a:gs pos="10000">
                      <a:srgbClr val="FF8A00"/>
                    </a:gs>
                    <a:gs pos="29583">
                      <a:srgbClr val="FF8A00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24"/>
              </a:spcAft>
              <a:buNone/>
              <a:defRPr sz="2040">
                <a:latin typeface="Segoe UI Light" pitchFamily="34" charset="0"/>
                <a:ea typeface="Segoe UI" pitchFamily="34" charset="0"/>
                <a:cs typeface="Segoe UI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4071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2059284"/>
            <a:ext cx="4251462" cy="1544598"/>
          </a:xfrm>
        </p:spPr>
        <p:txBody>
          <a:bodyPr anchor="t" anchorCtr="0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MS logo gray - EMF" descr="Microsoft 365 logo">
            <a:extLst>
              <a:ext uri="{FF2B5EF4-FFF2-40B4-BE49-F238E27FC236}">
                <a16:creationId xmlns:a16="http://schemas.microsoft.com/office/drawing/2014/main" id="{DBA914E4-44EB-1640-BCC3-F4246F3509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36712" y="0"/>
            <a:ext cx="2489078" cy="92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0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7" y="2850932"/>
            <a:ext cx="2253723" cy="1292662"/>
          </a:xfr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638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DE817-4581-481C-9C54-D23C2F82A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3351837"/>
            <a:ext cx="9018388" cy="290849"/>
          </a:xfrm>
          <a:noFill/>
        </p:spPr>
        <p:txBody>
          <a:bodyPr wrap="square" lIns="0" tIns="0" rIns="0" bIns="0" anchor="ctr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0" kern="1200" cap="none" spc="-5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6079906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3B5B8C-7294-44EF-AF9F-0A3D34A90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6257941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03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777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40023" y="36056"/>
            <a:ext cx="9010101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79231714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58B9-C7C7-4D93-BE6D-98C3AAC6D5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328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894" y="1220576"/>
            <a:ext cx="4091515" cy="1185183"/>
          </a:xfrm>
        </p:spPr>
        <p:txBody>
          <a:bodyPr anchor="b"/>
          <a:lstStyle>
            <a:lvl1pPr algn="l">
              <a:defRPr sz="204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62318" y="1220579"/>
            <a:ext cx="6952335" cy="5027543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1825" y="2395643"/>
            <a:ext cx="4091515" cy="3852479"/>
          </a:xfrm>
        </p:spPr>
        <p:txBody>
          <a:bodyPr/>
          <a:lstStyle>
            <a:lvl1pPr marL="0" indent="0">
              <a:buNone/>
              <a:defRPr sz="1428"/>
            </a:lvl1pPr>
            <a:lvl2pPr marL="466292" indent="0">
              <a:buNone/>
              <a:defRPr sz="1224"/>
            </a:lvl2pPr>
            <a:lvl3pPr marL="932585" indent="0">
              <a:buNone/>
              <a:defRPr sz="1020"/>
            </a:lvl3pPr>
            <a:lvl4pPr marL="1398878" indent="0">
              <a:buNone/>
              <a:defRPr sz="918"/>
            </a:lvl4pPr>
            <a:lvl5pPr marL="1865170" indent="0">
              <a:buNone/>
              <a:defRPr sz="918"/>
            </a:lvl5pPr>
            <a:lvl6pPr marL="2331462" indent="0">
              <a:buNone/>
              <a:defRPr sz="918"/>
            </a:lvl6pPr>
            <a:lvl7pPr marL="2797756" indent="0">
              <a:buNone/>
              <a:defRPr sz="918"/>
            </a:lvl7pPr>
            <a:lvl8pPr marL="3264048" indent="0">
              <a:buNone/>
              <a:defRPr sz="918"/>
            </a:lvl8pPr>
            <a:lvl9pPr marL="3730340" indent="0">
              <a:buNone/>
              <a:defRPr sz="918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635893" y="36056"/>
            <a:ext cx="8814228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8905831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37637" y="4896168"/>
            <a:ext cx="7461885" cy="578020"/>
          </a:xfrm>
        </p:spPr>
        <p:txBody>
          <a:bodyPr anchor="b"/>
          <a:lstStyle>
            <a:lvl1pPr algn="l">
              <a:defRPr sz="204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437637" y="1294018"/>
            <a:ext cx="7461885" cy="3527671"/>
          </a:xfrm>
        </p:spPr>
        <p:txBody>
          <a:bodyPr/>
          <a:lstStyle>
            <a:lvl1pPr marL="0" indent="0">
              <a:buNone/>
              <a:defRPr sz="3264"/>
            </a:lvl1pPr>
            <a:lvl2pPr marL="466292" indent="0">
              <a:buNone/>
              <a:defRPr sz="2856"/>
            </a:lvl2pPr>
            <a:lvl3pPr marL="932585" indent="0">
              <a:buNone/>
              <a:defRPr sz="2448"/>
            </a:lvl3pPr>
            <a:lvl4pPr marL="1398878" indent="0">
              <a:buNone/>
              <a:defRPr sz="2040"/>
            </a:lvl4pPr>
            <a:lvl5pPr marL="1865170" indent="0">
              <a:buNone/>
              <a:defRPr sz="2040"/>
            </a:lvl5pPr>
            <a:lvl6pPr marL="2331462" indent="0">
              <a:buNone/>
              <a:defRPr sz="2040"/>
            </a:lvl6pPr>
            <a:lvl7pPr marL="2797756" indent="0">
              <a:buNone/>
              <a:defRPr sz="2040"/>
            </a:lvl7pPr>
            <a:lvl8pPr marL="3264048" indent="0">
              <a:buNone/>
              <a:defRPr sz="2040"/>
            </a:lvl8pPr>
            <a:lvl9pPr marL="3730340" indent="0">
              <a:buNone/>
              <a:defRPr sz="204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437637" y="5474188"/>
            <a:ext cx="7461885" cy="820885"/>
          </a:xfrm>
        </p:spPr>
        <p:txBody>
          <a:bodyPr/>
          <a:lstStyle>
            <a:lvl1pPr marL="0" indent="0">
              <a:buNone/>
              <a:defRPr sz="1428"/>
            </a:lvl1pPr>
            <a:lvl2pPr marL="466292" indent="0">
              <a:buNone/>
              <a:defRPr sz="1224"/>
            </a:lvl2pPr>
            <a:lvl3pPr marL="932585" indent="0">
              <a:buNone/>
              <a:defRPr sz="1020"/>
            </a:lvl3pPr>
            <a:lvl4pPr marL="1398878" indent="0">
              <a:buNone/>
              <a:defRPr sz="918"/>
            </a:lvl4pPr>
            <a:lvl5pPr marL="1865170" indent="0">
              <a:buNone/>
              <a:defRPr sz="918"/>
            </a:lvl5pPr>
            <a:lvl6pPr marL="2331462" indent="0">
              <a:buNone/>
              <a:defRPr sz="918"/>
            </a:lvl6pPr>
            <a:lvl7pPr marL="2797756" indent="0">
              <a:buNone/>
              <a:defRPr sz="918"/>
            </a:lvl7pPr>
            <a:lvl8pPr marL="3264048" indent="0">
              <a:buNone/>
              <a:defRPr sz="918"/>
            </a:lvl8pPr>
            <a:lvl9pPr marL="3730340" indent="0">
              <a:buNone/>
              <a:defRPr sz="918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6100111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tiff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image" Target="../media/image1.tiff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image" Target="../media/image4.png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1825" y="1073693"/>
            <a:ext cx="11192828" cy="11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1825" y="2469083"/>
            <a:ext cx="11192828" cy="3779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912807" y="6482891"/>
            <a:ext cx="2901844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7" name="Rechteck 6"/>
          <p:cNvSpPr/>
          <p:nvPr/>
        </p:nvSpPr>
        <p:spPr>
          <a:xfrm>
            <a:off x="0" y="0"/>
            <a:ext cx="12436475" cy="1016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prstClr val="white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902669"/>
            <a:ext cx="1517315" cy="11348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prstClr val="white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615253" y="902669"/>
            <a:ext cx="10821224" cy="11348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prstClr val="white"/>
              </a:solidFill>
            </a:endParaRPr>
          </a:p>
        </p:txBody>
      </p:sp>
      <p:pic>
        <p:nvPicPr>
          <p:cNvPr id="10" name="Picture 5" descr="\\burghausen1\sekret\Marketing\LogoBox\ppedvLogos\ppedvlogopfad.tif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929" y="254164"/>
            <a:ext cx="2399481" cy="50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/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" y="6361481"/>
            <a:ext cx="3231884" cy="587532"/>
          </a:xfrm>
          <a:prstGeom prst="rect">
            <a:avLst/>
          </a:prstGeom>
        </p:spPr>
      </p:pic>
      <p:grpSp>
        <p:nvGrpSpPr>
          <p:cNvPr id="13" name="Regieanweisungen">
            <a:extLst>
              <a:ext uri="{FF2B5EF4-FFF2-40B4-BE49-F238E27FC236}">
                <a16:creationId xmlns:a16="http://schemas.microsoft.com/office/drawing/2014/main" id="{07B978BE-7889-4990-8494-217A53614B89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14" name="Hilfslinien">
              <a:extLst>
                <a:ext uri="{FF2B5EF4-FFF2-40B4-BE49-F238E27FC236}">
                  <a16:creationId xmlns:a16="http://schemas.microsoft.com/office/drawing/2014/main" id="{7AE86ED7-0BE6-431F-8D79-2D34F3F68AFE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>
              <a:extLst>
                <a:ext uri="{FF2B5EF4-FFF2-40B4-BE49-F238E27FC236}">
                  <a16:creationId xmlns:a16="http://schemas.microsoft.com/office/drawing/2014/main" id="{9CB6DCA2-E748-46EE-8FF6-E9E08E02EB42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16" name="Layoutwechsel">
              <a:extLst>
                <a:ext uri="{FF2B5EF4-FFF2-40B4-BE49-F238E27FC236}">
                  <a16:creationId xmlns:a16="http://schemas.microsoft.com/office/drawing/2014/main" id="{2DA7D654-81F0-4988-B670-D85FECC8EB64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17" name="Listenebenen">
              <a:extLst>
                <a:ext uri="{FF2B5EF4-FFF2-40B4-BE49-F238E27FC236}">
                  <a16:creationId xmlns:a16="http://schemas.microsoft.com/office/drawing/2014/main" id="{38C556C7-8198-4CB1-AFCA-E713DBECD38F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19" name="Text // Listenebene erhöhen">
                <a:extLst>
                  <a:ext uri="{FF2B5EF4-FFF2-40B4-BE49-F238E27FC236}">
                    <a16:creationId xmlns:a16="http://schemas.microsoft.com/office/drawing/2014/main" id="{BB691D29-D8C9-4461-BB7E-D4EACE0E78AD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20" name="Text // Listenebene verringern">
                <a:extLst>
                  <a:ext uri="{FF2B5EF4-FFF2-40B4-BE49-F238E27FC236}">
                    <a16:creationId xmlns:a16="http://schemas.microsoft.com/office/drawing/2014/main" id="{57CA9EE5-BAF3-4788-94E8-54D6605DFB4B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21" name="Listenebenen">
                <a:extLst>
                  <a:ext uri="{FF2B5EF4-FFF2-40B4-BE49-F238E27FC236}">
                    <a16:creationId xmlns:a16="http://schemas.microsoft.com/office/drawing/2014/main" id="{E9036137-EAF7-47FC-9BC8-4D3187664586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22" name="Bild // Listenebene verringern">
                <a:extLst>
                  <a:ext uri="{FF2B5EF4-FFF2-40B4-BE49-F238E27FC236}">
                    <a16:creationId xmlns:a16="http://schemas.microsoft.com/office/drawing/2014/main" id="{90611FD3-D648-4CDB-9A9A-25908913A8E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Bild // Listenebene erhöhen">
                <a:extLst>
                  <a:ext uri="{FF2B5EF4-FFF2-40B4-BE49-F238E27FC236}">
                    <a16:creationId xmlns:a16="http://schemas.microsoft.com/office/drawing/2014/main" id="{88FDE67E-71F6-4EE4-95D0-E844DD1EC56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" name="Fußzeile">
              <a:extLst>
                <a:ext uri="{FF2B5EF4-FFF2-40B4-BE49-F238E27FC236}">
                  <a16:creationId xmlns:a16="http://schemas.microsoft.com/office/drawing/2014/main" id="{4DE54C2E-D6E6-4572-A526-2EE7FE3D93A3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949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1" r:id="rId1"/>
    <p:sldLayoutId id="2147484752" r:id="rId2"/>
    <p:sldLayoutId id="2147484753" r:id="rId3"/>
    <p:sldLayoutId id="2147484754" r:id="rId4"/>
    <p:sldLayoutId id="2147484755" r:id="rId5"/>
    <p:sldLayoutId id="2147484756" r:id="rId6"/>
    <p:sldLayoutId id="2147484757" r:id="rId7"/>
    <p:sldLayoutId id="2147484758" r:id="rId8"/>
    <p:sldLayoutId id="2147484759" r:id="rId9"/>
    <p:sldLayoutId id="2147484760" r:id="rId10"/>
    <p:sldLayoutId id="2147484761" r:id="rId11"/>
    <p:sldLayoutId id="2147484762" r:id="rId12"/>
    <p:sldLayoutId id="2147484763" r:id="rId13"/>
    <p:sldLayoutId id="2147484764" r:id="rId14"/>
    <p:sldLayoutId id="2147484765" r:id="rId15"/>
    <p:sldLayoutId id="2147484766" r:id="rId16"/>
    <p:sldLayoutId id="2147484767" r:id="rId17"/>
    <p:sldLayoutId id="2147484768" r:id="rId18"/>
    <p:sldLayoutId id="2147484769" r:id="rId19"/>
    <p:sldLayoutId id="2147484770" r:id="rId20"/>
    <p:sldLayoutId id="2147484771" r:id="rId21"/>
    <p:sldLayoutId id="2147484772" r:id="rId22"/>
    <p:sldLayoutId id="2147484773" r:id="rId23"/>
    <p:sldLayoutId id="2147484774" r:id="rId24"/>
    <p:sldLayoutId id="2147484775" r:id="rId25"/>
    <p:sldLayoutId id="2147484776" r:id="rId26"/>
    <p:sldLayoutId id="2147484777" r:id="rId27"/>
    <p:sldLayoutId id="2147484778" r:id="rId28"/>
  </p:sldLayoutIdLst>
  <p:hf hdr="0"/>
  <p:txStyles>
    <p:titleStyle>
      <a:lvl1pPr algn="ctr" defTabSz="932585" rtl="0" eaLnBrk="1" latinLnBrk="0" hangingPunct="1"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9720" indent="-349720" algn="l" defTabSz="932585" rtl="0" eaLnBrk="1" latinLnBrk="0" hangingPunct="1">
        <a:spcBef>
          <a:spcPct val="20000"/>
        </a:spcBef>
        <a:buFont typeface="Arial" pitchFamily="34" charset="0"/>
        <a:buChar char="•"/>
        <a:defRPr sz="3264" kern="1200">
          <a:solidFill>
            <a:schemeClr val="tx1"/>
          </a:solidFill>
          <a:latin typeface="+mn-lt"/>
          <a:ea typeface="+mn-ea"/>
          <a:cs typeface="+mn-cs"/>
        </a:defRPr>
      </a:lvl1pPr>
      <a:lvl2pPr marL="757725" indent="-291432" algn="l" defTabSz="932585" rtl="0" eaLnBrk="1" latinLnBrk="0" hangingPunct="1">
        <a:spcBef>
          <a:spcPct val="20000"/>
        </a:spcBef>
        <a:buFont typeface="Arial" pitchFamily="34" charset="0"/>
        <a:buChar char="–"/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165731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3pPr>
      <a:lvl4pPr marL="1632024" indent="-233146" algn="l" defTabSz="932585" rtl="0" eaLnBrk="1" latinLnBrk="0" hangingPunct="1">
        <a:spcBef>
          <a:spcPct val="20000"/>
        </a:spcBef>
        <a:buFont typeface="Arial" pitchFamily="34" charset="0"/>
        <a:buChar char="–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98316" indent="-233146" algn="l" defTabSz="932585" rtl="0" eaLnBrk="1" latinLnBrk="0" hangingPunct="1">
        <a:spcBef>
          <a:spcPct val="20000"/>
        </a:spcBef>
        <a:buFont typeface="Arial" pitchFamily="34" charset="0"/>
        <a:buChar char="»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64609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30902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94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3486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2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85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78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70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62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56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48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40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1825" y="1073693"/>
            <a:ext cx="11192828" cy="11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1825" y="2469083"/>
            <a:ext cx="11192828" cy="3779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912807" y="6482891"/>
            <a:ext cx="2901844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7" name="Rechteck 6"/>
          <p:cNvSpPr/>
          <p:nvPr/>
        </p:nvSpPr>
        <p:spPr>
          <a:xfrm>
            <a:off x="0" y="0"/>
            <a:ext cx="12436475" cy="1016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prstClr val="white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902669"/>
            <a:ext cx="1517315" cy="11348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prstClr val="white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615253" y="902669"/>
            <a:ext cx="10821224" cy="11348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prstClr val="white"/>
              </a:solidFill>
            </a:endParaRPr>
          </a:p>
        </p:txBody>
      </p:sp>
      <p:pic>
        <p:nvPicPr>
          <p:cNvPr id="10" name="Picture 5" descr="\\burghausen1\sekret\Marketing\LogoBox\ppedvLogos\ppedvlogopfad.tif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929" y="254164"/>
            <a:ext cx="2399481" cy="50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/>
          <p:cNvPicPr/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" y="6361481"/>
            <a:ext cx="3231884" cy="587532"/>
          </a:xfrm>
          <a:prstGeom prst="rect">
            <a:avLst/>
          </a:prstGeom>
        </p:spPr>
      </p:pic>
      <p:grpSp>
        <p:nvGrpSpPr>
          <p:cNvPr id="13" name="Regieanweisungen">
            <a:extLst>
              <a:ext uri="{FF2B5EF4-FFF2-40B4-BE49-F238E27FC236}">
                <a16:creationId xmlns:a16="http://schemas.microsoft.com/office/drawing/2014/main" id="{07B978BE-7889-4990-8494-217A53614B89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14" name="Hilfslinien">
              <a:extLst>
                <a:ext uri="{FF2B5EF4-FFF2-40B4-BE49-F238E27FC236}">
                  <a16:creationId xmlns:a16="http://schemas.microsoft.com/office/drawing/2014/main" id="{7AE86ED7-0BE6-431F-8D79-2D34F3F68AFE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>
              <a:extLst>
                <a:ext uri="{FF2B5EF4-FFF2-40B4-BE49-F238E27FC236}">
                  <a16:creationId xmlns:a16="http://schemas.microsoft.com/office/drawing/2014/main" id="{9CB6DCA2-E748-46EE-8FF6-E9E08E02EB42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16" name="Layoutwechsel">
              <a:extLst>
                <a:ext uri="{FF2B5EF4-FFF2-40B4-BE49-F238E27FC236}">
                  <a16:creationId xmlns:a16="http://schemas.microsoft.com/office/drawing/2014/main" id="{2DA7D654-81F0-4988-B670-D85FECC8EB64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17" name="Listenebenen">
              <a:extLst>
                <a:ext uri="{FF2B5EF4-FFF2-40B4-BE49-F238E27FC236}">
                  <a16:creationId xmlns:a16="http://schemas.microsoft.com/office/drawing/2014/main" id="{38C556C7-8198-4CB1-AFCA-E713DBECD38F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19" name="Text // Listenebene erhöhen">
                <a:extLst>
                  <a:ext uri="{FF2B5EF4-FFF2-40B4-BE49-F238E27FC236}">
                    <a16:creationId xmlns:a16="http://schemas.microsoft.com/office/drawing/2014/main" id="{BB691D29-D8C9-4461-BB7E-D4EACE0E78AD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20" name="Text // Listenebene verringern">
                <a:extLst>
                  <a:ext uri="{FF2B5EF4-FFF2-40B4-BE49-F238E27FC236}">
                    <a16:creationId xmlns:a16="http://schemas.microsoft.com/office/drawing/2014/main" id="{57CA9EE5-BAF3-4788-94E8-54D6605DFB4B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21" name="Listenebenen">
                <a:extLst>
                  <a:ext uri="{FF2B5EF4-FFF2-40B4-BE49-F238E27FC236}">
                    <a16:creationId xmlns:a16="http://schemas.microsoft.com/office/drawing/2014/main" id="{E9036137-EAF7-47FC-9BC8-4D3187664586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22" name="Bild // Listenebene verringern">
                <a:extLst>
                  <a:ext uri="{FF2B5EF4-FFF2-40B4-BE49-F238E27FC236}">
                    <a16:creationId xmlns:a16="http://schemas.microsoft.com/office/drawing/2014/main" id="{90611FD3-D648-4CDB-9A9A-25908913A8E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Bild // Listenebene erhöhen">
                <a:extLst>
                  <a:ext uri="{FF2B5EF4-FFF2-40B4-BE49-F238E27FC236}">
                    <a16:creationId xmlns:a16="http://schemas.microsoft.com/office/drawing/2014/main" id="{88FDE67E-71F6-4EE4-95D0-E844DD1EC56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" name="Fußzeile">
              <a:extLst>
                <a:ext uri="{FF2B5EF4-FFF2-40B4-BE49-F238E27FC236}">
                  <a16:creationId xmlns:a16="http://schemas.microsoft.com/office/drawing/2014/main" id="{4DE54C2E-D6E6-4572-A526-2EE7FE3D93A3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660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0" r:id="rId1"/>
    <p:sldLayoutId id="2147484781" r:id="rId2"/>
    <p:sldLayoutId id="2147484782" r:id="rId3"/>
    <p:sldLayoutId id="2147484783" r:id="rId4"/>
    <p:sldLayoutId id="2147484784" r:id="rId5"/>
    <p:sldLayoutId id="2147484785" r:id="rId6"/>
    <p:sldLayoutId id="2147484786" r:id="rId7"/>
    <p:sldLayoutId id="2147484787" r:id="rId8"/>
    <p:sldLayoutId id="2147484788" r:id="rId9"/>
    <p:sldLayoutId id="2147484789" r:id="rId10"/>
    <p:sldLayoutId id="2147484790" r:id="rId11"/>
    <p:sldLayoutId id="2147484791" r:id="rId12"/>
    <p:sldLayoutId id="2147484792" r:id="rId13"/>
    <p:sldLayoutId id="2147484793" r:id="rId14"/>
    <p:sldLayoutId id="2147484794" r:id="rId15"/>
    <p:sldLayoutId id="2147484795" r:id="rId16"/>
    <p:sldLayoutId id="2147484796" r:id="rId17"/>
    <p:sldLayoutId id="2147484797" r:id="rId18"/>
    <p:sldLayoutId id="2147484798" r:id="rId19"/>
    <p:sldLayoutId id="2147484799" r:id="rId20"/>
    <p:sldLayoutId id="2147484800" r:id="rId21"/>
    <p:sldLayoutId id="2147484801" r:id="rId22"/>
    <p:sldLayoutId id="2147484802" r:id="rId23"/>
    <p:sldLayoutId id="2147484803" r:id="rId24"/>
    <p:sldLayoutId id="2147484804" r:id="rId25"/>
    <p:sldLayoutId id="2147484805" r:id="rId26"/>
    <p:sldLayoutId id="2147484806" r:id="rId27"/>
  </p:sldLayoutIdLst>
  <p:hf hdr="0"/>
  <p:txStyles>
    <p:titleStyle>
      <a:lvl1pPr algn="ctr" defTabSz="932585" rtl="0" eaLnBrk="1" latinLnBrk="0" hangingPunct="1"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9720" indent="-349720" algn="l" defTabSz="932585" rtl="0" eaLnBrk="1" latinLnBrk="0" hangingPunct="1">
        <a:spcBef>
          <a:spcPct val="20000"/>
        </a:spcBef>
        <a:buFont typeface="Arial" pitchFamily="34" charset="0"/>
        <a:buChar char="•"/>
        <a:defRPr sz="3264" kern="1200">
          <a:solidFill>
            <a:schemeClr val="tx1"/>
          </a:solidFill>
          <a:latin typeface="+mn-lt"/>
          <a:ea typeface="+mn-ea"/>
          <a:cs typeface="+mn-cs"/>
        </a:defRPr>
      </a:lvl1pPr>
      <a:lvl2pPr marL="757725" indent="-291432" algn="l" defTabSz="932585" rtl="0" eaLnBrk="1" latinLnBrk="0" hangingPunct="1">
        <a:spcBef>
          <a:spcPct val="20000"/>
        </a:spcBef>
        <a:buFont typeface="Arial" pitchFamily="34" charset="0"/>
        <a:buChar char="–"/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165731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3pPr>
      <a:lvl4pPr marL="1632024" indent="-233146" algn="l" defTabSz="932585" rtl="0" eaLnBrk="1" latinLnBrk="0" hangingPunct="1">
        <a:spcBef>
          <a:spcPct val="20000"/>
        </a:spcBef>
        <a:buFont typeface="Arial" pitchFamily="34" charset="0"/>
        <a:buChar char="–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98316" indent="-233146" algn="l" defTabSz="932585" rtl="0" eaLnBrk="1" latinLnBrk="0" hangingPunct="1">
        <a:spcBef>
          <a:spcPct val="20000"/>
        </a:spcBef>
        <a:buFont typeface="Arial" pitchFamily="34" charset="0"/>
        <a:buChar char="»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64609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30902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94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3486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2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85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78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70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62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56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48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40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Relationship Id="rId9" Type="http://schemas.openxmlformats.org/officeDocument/2006/relationships/image" Target="../media/image6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6FF9362-3AFF-4B13-BF7C-DA32D4D1EE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25000" lnSpcReduction="20000"/>
          </a:bodyPr>
          <a:lstStyle/>
          <a:p>
            <a:endParaRPr lang="de-DE" dirty="0"/>
          </a:p>
        </p:txBody>
      </p:sp>
      <p:sp>
        <p:nvSpPr>
          <p:cNvPr id="95" name="Titel 94">
            <a:extLst>
              <a:ext uri="{FF2B5EF4-FFF2-40B4-BE49-F238E27FC236}">
                <a16:creationId xmlns:a16="http://schemas.microsoft.com/office/drawing/2014/main" id="{CEE9C838-C274-4C6F-9338-92B5B184F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2168" y="3914821"/>
            <a:ext cx="12347279" cy="2215559"/>
          </a:xfrm>
        </p:spPr>
        <p:txBody>
          <a:bodyPr>
            <a:normAutofit/>
          </a:bodyPr>
          <a:lstStyle/>
          <a:p>
            <a:r>
              <a:rPr lang="de-DE" sz="4896" dirty="0">
                <a:solidFill>
                  <a:schemeClr val="tx2"/>
                </a:solidFill>
              </a:rPr>
              <a:t>MS Teams – Verwalten der Zusammen-</a:t>
            </a:r>
            <a:br>
              <a:rPr lang="de-DE" sz="4896" dirty="0">
                <a:solidFill>
                  <a:schemeClr val="tx2"/>
                </a:solidFill>
              </a:rPr>
            </a:br>
            <a:r>
              <a:rPr lang="de-DE" sz="4896" dirty="0" err="1">
                <a:solidFill>
                  <a:schemeClr val="tx2"/>
                </a:solidFill>
              </a:rPr>
              <a:t>arbeit</a:t>
            </a:r>
            <a:r>
              <a:rPr lang="de-DE" sz="4896" dirty="0">
                <a:solidFill>
                  <a:schemeClr val="tx2"/>
                </a:solidFill>
              </a:rPr>
              <a:t> in Teams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2B67AB-1BC7-47B2-850B-35F54C77A95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515596" y="6062339"/>
            <a:ext cx="3541950" cy="300214"/>
          </a:xfrm>
        </p:spPr>
        <p:txBody>
          <a:bodyPr/>
          <a:lstStyle/>
          <a:p>
            <a:pPr marL="0" marR="0" lvl="0" indent="0" algn="l" defTabSz="932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72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Remigiusz Suszkiewicz (B.A.)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54ACF2-BC90-47A0-9CF7-4B06BB12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68E9E3-D075-454D-85C1-CCDEE54735CE}" type="slidenum">
              <a:rPr kumimoji="0" lang="de-DE" sz="1224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24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017" y="6362555"/>
            <a:ext cx="1266983" cy="46605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DF224B7-97F5-450F-A1FC-1E3356F75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031" y="6362554"/>
            <a:ext cx="1282154" cy="4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34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51B1-4B2A-42A0-8CEB-4233AEAC3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37" y="405245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Übersicht über Live-Events in Microsoft Teams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73C29A-898D-4919-9ED6-8A583BC9E7F2}"/>
              </a:ext>
            </a:extLst>
          </p:cNvPr>
          <p:cNvSpPr/>
          <p:nvPr/>
        </p:nvSpPr>
        <p:spPr bwMode="auto">
          <a:xfrm>
            <a:off x="584200" y="1436687"/>
            <a:ext cx="4114409" cy="467550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7160" tIns="9144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r>
              <a:rPr lang="de-DE" sz="2000" dirty="0">
                <a:solidFill>
                  <a:schemeClr val="tx1"/>
                </a:solidFill>
                <a:latin typeface="+mj-lt"/>
              </a:rPr>
              <a:t>Übertragen von Video- und Besprechungsinhalten online an große Zielgruppen:
</a:t>
            </a:r>
            <a:r>
              <a:rPr lang="de-DE" dirty="0">
                <a:solidFill>
                  <a:schemeClr val="tx1"/>
                </a:solidFill>
              </a:rPr>
              <a:t>Ereignisgruppenrollen
Benutzeranforderungen für die Erstellung von Live-Events
Wer kann an Live-Events teilnehmen?
Live-Ereigniskomponenten
Enterprise Content </a:t>
            </a:r>
            <a:r>
              <a:rPr lang="de-DE" dirty="0" err="1">
                <a:solidFill>
                  <a:schemeClr val="tx1"/>
                </a:solidFill>
              </a:rPr>
              <a:t>Delivery</a:t>
            </a:r>
            <a:r>
              <a:rPr lang="de-DE" dirty="0">
                <a:solidFill>
                  <a:schemeClr val="tx1"/>
                </a:solidFill>
              </a:rPr>
              <a:t> Network
Teilnehmererfahrung
Live-Ereignisnutzungsbericht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 descr="Screenshot showing a live event produced using quick start method">
            <a:extLst>
              <a:ext uri="{FF2B5EF4-FFF2-40B4-BE49-F238E27FC236}">
                <a16:creationId xmlns:a16="http://schemas.microsoft.com/office/drawing/2014/main" id="{1910AE06-88EB-4CCD-B06A-6579CAC541A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6" t="-9245" r="-304" b="-9716"/>
          <a:stretch/>
        </p:blipFill>
        <p:spPr bwMode="auto">
          <a:xfrm>
            <a:off x="4821975" y="1432561"/>
            <a:ext cx="7044906" cy="4679633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410637455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51B1-4B2A-42A0-8CEB-4233AEAC3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93" y="341191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Verwalten</a:t>
            </a:r>
            <a:r>
              <a:rPr lang="en-US" dirty="0"/>
              <a:t> von Live-</a:t>
            </a:r>
            <a:r>
              <a:rPr lang="en-US" dirty="0" err="1"/>
              <a:t>Ereignisrichtlinien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E6BC9E-1078-49D7-A4E1-D1A215C61D9C}"/>
              </a:ext>
            </a:extLst>
          </p:cNvPr>
          <p:cNvSpPr/>
          <p:nvPr/>
        </p:nvSpPr>
        <p:spPr bwMode="auto">
          <a:xfrm>
            <a:off x="584200" y="1436687"/>
            <a:ext cx="4440238" cy="4748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37160" rIns="1828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200"/>
              </a:spcBef>
            </a:pPr>
            <a:r>
              <a:rPr lang="de-DE" sz="2200" dirty="0">
                <a:solidFill>
                  <a:schemeClr val="tx1"/>
                </a:solidFill>
                <a:latin typeface="+mj-lt"/>
              </a:rPr>
              <a:t>Verwenden Sie Liveereignisrichtlinien, um zu steuern, wer was in Live-Events in Ihrer Organisation tun kann:
</a:t>
            </a:r>
            <a:r>
              <a:rPr lang="de-DE" sz="2000" dirty="0">
                <a:solidFill>
                  <a:schemeClr val="tx1"/>
                </a:solidFill>
              </a:rPr>
              <a:t>Standardrichtlinie für Liveereignisse
Erstellen oder Bearbeiten einer Live-Ereignisrichtlinie
Zuweisen einer Richtlinie zu Benutzern
Verwalten von Richtlinien mit PowerShell
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5" name="Picture 14" descr="Screenshot of Microsoft Teams admin center, creating global live events policies">
            <a:extLst>
              <a:ext uri="{FF2B5EF4-FFF2-40B4-BE49-F238E27FC236}">
                <a16:creationId xmlns:a16="http://schemas.microsoft.com/office/drawing/2014/main" id="{2979153B-8F62-4B76-9C63-EEFB027EB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43" t="-2544" r="-1443" b="-2544"/>
          <a:stretch/>
        </p:blipFill>
        <p:spPr>
          <a:xfrm>
            <a:off x="5144560" y="1422400"/>
            <a:ext cx="6722320" cy="4762602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182072755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A1086-31AD-4D8D-96E0-F791382F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841" y="341192"/>
            <a:ext cx="11239464" cy="43088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Verwalten</a:t>
            </a:r>
            <a:r>
              <a:rPr lang="en-US" dirty="0"/>
              <a:t> von Live-</a:t>
            </a:r>
            <a:r>
              <a:rPr lang="en-US" dirty="0" err="1"/>
              <a:t>Ereigniseinstellungen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49D54E-4213-422E-8EB0-2BF8BDD931C5}"/>
              </a:ext>
            </a:extLst>
          </p:cNvPr>
          <p:cNvSpPr/>
          <p:nvPr/>
        </p:nvSpPr>
        <p:spPr>
          <a:xfrm>
            <a:off x="584199" y="1436683"/>
            <a:ext cx="6273801" cy="486460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91440" rIns="137160" bIns="91440" numCol="1" spcCol="1270" anchor="t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Live-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Ereigniseinstellungen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verwalten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:
</a:t>
            </a:r>
            <a:r>
              <a:rPr lang="de-DE" sz="2000" dirty="0">
                <a:solidFill>
                  <a:schemeClr val="tx1"/>
                </a:solidFill>
              </a:rPr>
              <a:t>Verwenden eines Drittanbieters 
SDN-Anbietername 
Anbieter-Lizenzschlüssel 
URL der SDN-API-Vorlage
</a:t>
            </a:r>
            <a:r>
              <a:rPr lang="de-DE" sz="2400" dirty="0">
                <a:solidFill>
                  <a:schemeClr val="tx1"/>
                </a:solidFill>
                <a:latin typeface="+mj-lt"/>
              </a:rPr>
              <a:t>Einrichten der Support-URL mit Windows PowerShell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>
              <a:spcBef>
                <a:spcPts val="1200"/>
              </a:spcBef>
            </a:pPr>
            <a:r>
              <a:rPr lang="de-DE" sz="2400" dirty="0">
                <a:solidFill>
                  <a:schemeClr val="tx1"/>
                </a:solidFill>
                <a:latin typeface="+mj-lt"/>
              </a:rPr>
              <a:t>Konfigurieren eines Drittanbieters für Video mithilfe von Windows PowerShell
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 descr="Screenshot of Microsoft Teams admin center, configuring live events settings">
            <a:extLst>
              <a:ext uri="{FF2B5EF4-FFF2-40B4-BE49-F238E27FC236}">
                <a16:creationId xmlns:a16="http://schemas.microsoft.com/office/drawing/2014/main" id="{6FB6327A-5747-4EEA-A446-2FCA3E296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499" t="-2573" r="-2743" b="-2822"/>
          <a:stretch/>
        </p:blipFill>
        <p:spPr>
          <a:xfrm>
            <a:off x="7007058" y="1422400"/>
            <a:ext cx="4863505" cy="486460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111407054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51B1-4B2A-42A0-8CEB-4233AEAC3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01" y="341191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Integrieren</a:t>
            </a:r>
            <a:r>
              <a:rPr lang="en-US" dirty="0"/>
              <a:t> Yammer Live-Events</a:t>
            </a:r>
          </a:p>
        </p:txBody>
      </p:sp>
      <p:pic>
        <p:nvPicPr>
          <p:cNvPr id="9" name="Picture 8" descr="Icon of a circle filled with three smaller circles inside">
            <a:extLst>
              <a:ext uri="{FF2B5EF4-FFF2-40B4-BE49-F238E27FC236}">
                <a16:creationId xmlns:a16="http://schemas.microsoft.com/office/drawing/2014/main" id="{47F7F123-6185-4520-9B98-D8295233A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52" y="1439287"/>
            <a:ext cx="952500" cy="9525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AC614D2-3861-41B7-A07D-824A2657BED1}"/>
              </a:ext>
            </a:extLst>
          </p:cNvPr>
          <p:cNvSpPr txBox="1"/>
          <p:nvPr/>
        </p:nvSpPr>
        <p:spPr>
          <a:xfrm>
            <a:off x="1790323" y="1746261"/>
            <a:ext cx="7644621" cy="33855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de-DE" sz="2200" dirty="0"/>
              <a:t>Yammer Netzwerk- und Gruppenanforderungen für Live-Events</a:t>
            </a:r>
            <a:endParaRPr lang="en-US" sz="2200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43D35BB-A931-4F96-8CFD-2DFD696A9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90324" y="2562000"/>
            <a:ext cx="1005837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con of video recorder">
            <a:extLst>
              <a:ext uri="{FF2B5EF4-FFF2-40B4-BE49-F238E27FC236}">
                <a16:creationId xmlns:a16="http://schemas.microsoft.com/office/drawing/2014/main" id="{9413970A-2858-4751-B7B2-05D4CC6E7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51" y="2732213"/>
            <a:ext cx="952500" cy="9525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6366FD9-C835-463E-9E6B-A64EB6D24DFF}"/>
              </a:ext>
            </a:extLst>
          </p:cNvPr>
          <p:cNvSpPr txBox="1"/>
          <p:nvPr/>
        </p:nvSpPr>
        <p:spPr>
          <a:xfrm>
            <a:off x="1790324" y="3038424"/>
            <a:ext cx="6667876" cy="33855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de-DE" sz="2200" dirty="0"/>
              <a:t>Übertragen einer Live-Veranstaltung in Yammer</a:t>
            </a:r>
            <a:endParaRPr lang="en-US" sz="2200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E101EF6-39D8-4555-8C6C-16353AB14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90324" y="3854926"/>
            <a:ext cx="1005837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Icon of cellphone">
            <a:extLst>
              <a:ext uri="{FF2B5EF4-FFF2-40B4-BE49-F238E27FC236}">
                <a16:creationId xmlns:a16="http://schemas.microsoft.com/office/drawing/2014/main" id="{43EE8CD2-A87B-42A7-8BB6-24F70AD0A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50" y="4025139"/>
            <a:ext cx="952500" cy="9525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34E9461-9D33-492E-8082-ABD63290970D}"/>
              </a:ext>
            </a:extLst>
          </p:cNvPr>
          <p:cNvSpPr txBox="1"/>
          <p:nvPr/>
        </p:nvSpPr>
        <p:spPr>
          <a:xfrm>
            <a:off x="1790324" y="4331349"/>
            <a:ext cx="8756449" cy="33855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de-DE" sz="2200" dirty="0"/>
              <a:t>Verwenden einer externen App oder eines externen Geräts</a:t>
            </a:r>
            <a:endParaRPr lang="en-US" sz="22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2AF2E45-086E-4741-89A9-34B3E9B64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90324" y="5147852"/>
            <a:ext cx="1005837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Icon of a screen with a person in it representing a videocall">
            <a:extLst>
              <a:ext uri="{FF2B5EF4-FFF2-40B4-BE49-F238E27FC236}">
                <a16:creationId xmlns:a16="http://schemas.microsoft.com/office/drawing/2014/main" id="{68021B36-9473-4285-9C5A-3DFD62946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50" y="5318062"/>
            <a:ext cx="952500" cy="9525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DFB011-4BD5-4E93-8C48-C1DB3A71B594}"/>
              </a:ext>
            </a:extLst>
          </p:cNvPr>
          <p:cNvSpPr txBox="1"/>
          <p:nvPr/>
        </p:nvSpPr>
        <p:spPr>
          <a:xfrm>
            <a:off x="1790324" y="5624274"/>
            <a:ext cx="8223626" cy="33855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de-DE" sz="2200" dirty="0"/>
              <a:t>Übertragen einer Veranstaltung, die in Teams erstellt wurde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4477669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51" y="3275663"/>
            <a:ext cx="9070923" cy="443198"/>
          </a:xfrm>
        </p:spPr>
        <p:txBody>
          <a:bodyPr/>
          <a:lstStyle/>
          <a:p>
            <a:r>
              <a:rPr lang="de-DE" spc="0" dirty="0"/>
              <a:t>Lektion 2: Verwalten von Telefonnummern</a:t>
            </a:r>
            <a:endParaRPr lang="en-US" spc="0" dirty="0"/>
          </a:p>
        </p:txBody>
      </p:sp>
      <p:pic>
        <p:nvPicPr>
          <p:cNvPr id="4" name="Picture 3" descr="Icon of a telephone">
            <a:extLst>
              <a:ext uri="{FF2B5EF4-FFF2-40B4-BE49-F238E27FC236}">
                <a16:creationId xmlns:a16="http://schemas.microsoft.com/office/drawing/2014/main" id="{B8E03064-8EDF-496D-9E16-2E5250AC5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057" y="3076575"/>
            <a:ext cx="841374" cy="8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9788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10450" y="330801"/>
            <a:ext cx="6257941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Einführung</a:t>
            </a:r>
            <a:r>
              <a:rPr lang="en-US" dirty="0"/>
              <a:t> in den </a:t>
            </a:r>
            <a:r>
              <a:rPr lang="en-US" dirty="0" err="1"/>
              <a:t>Unterricht</a:t>
            </a:r>
            <a:r>
              <a:rPr lang="en-US" dirty="0"/>
              <a:t>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49250ED-9C21-46A0-BD57-900074E73DCA}"/>
              </a:ext>
            </a:extLst>
          </p:cNvPr>
          <p:cNvSpPr>
            <a:spLocks/>
          </p:cNvSpPr>
          <p:nvPr/>
        </p:nvSpPr>
        <p:spPr>
          <a:xfrm>
            <a:off x="600857" y="1078992"/>
            <a:ext cx="371274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32563"/>
            <a:r>
              <a:rPr lang="de-DE" sz="2000" dirty="0">
                <a:latin typeface="Segoe UI Semibold"/>
              </a:rPr>
              <a:t>Nach dieser Lektion können Sie:</a:t>
            </a:r>
            <a:endParaRPr lang="en-US" sz="2000" dirty="0">
              <a:latin typeface="Segoe UI Semibold"/>
            </a:endParaRPr>
          </a:p>
        </p:txBody>
      </p:sp>
      <p:pic>
        <p:nvPicPr>
          <p:cNvPr id="2" name="Picture 1" descr="Icon of a circle filled with three smaller circles inside">
            <a:extLst>
              <a:ext uri="{FF2B5EF4-FFF2-40B4-BE49-F238E27FC236}">
                <a16:creationId xmlns:a16="http://schemas.microsoft.com/office/drawing/2014/main" id="{194F74B7-A158-43B9-B359-A5C0828A6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2" y="1579327"/>
            <a:ext cx="667512" cy="667512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B1F6A0CB-29AE-4689-99D9-70AD94EAD4F7}"/>
              </a:ext>
            </a:extLst>
          </p:cNvPr>
          <p:cNvSpPr txBox="1"/>
          <p:nvPr/>
        </p:nvSpPr>
        <p:spPr>
          <a:xfrm>
            <a:off x="1447800" y="1791644"/>
            <a:ext cx="447501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en-US" dirty="0"/>
              <a:t>PSTN-</a:t>
            </a:r>
            <a:r>
              <a:rPr lang="en-US" dirty="0" err="1"/>
              <a:t>Konnektivitätslösung</a:t>
            </a:r>
            <a:r>
              <a:rPr lang="en-US" dirty="0"/>
              <a:t> </a:t>
            </a:r>
            <a:r>
              <a:rPr lang="en-US" dirty="0" err="1"/>
              <a:t>bewerten</a:t>
            </a:r>
            <a:endParaRPr lang="en-US" dirty="0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8B6AABC-EE02-4559-AA19-6EF11CB91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47800" y="2400218"/>
            <a:ext cx="520225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Icon of a telephone">
            <a:extLst>
              <a:ext uri="{FF2B5EF4-FFF2-40B4-BE49-F238E27FC236}">
                <a16:creationId xmlns:a16="http://schemas.microsoft.com/office/drawing/2014/main" id="{1E151C6F-1911-4218-A2C4-6AB82011126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1" y="2550211"/>
            <a:ext cx="670896" cy="670896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481C864F-C877-440E-950E-538E2E46803D}"/>
              </a:ext>
            </a:extLst>
          </p:cNvPr>
          <p:cNvSpPr txBox="1"/>
          <p:nvPr/>
        </p:nvSpPr>
        <p:spPr>
          <a:xfrm>
            <a:off x="1447800" y="2747159"/>
            <a:ext cx="5088082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de-DE" dirty="0"/>
              <a:t>Erläutern, wie Sie neue Telefonnummern erhalten</a:t>
            </a:r>
            <a:endParaRPr lang="en-US" dirty="0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D62EB72-420D-4482-8D35-7A4E6E711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47800" y="3371101"/>
            <a:ext cx="520225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 of a location pin">
            <a:extLst>
              <a:ext uri="{FF2B5EF4-FFF2-40B4-BE49-F238E27FC236}">
                <a16:creationId xmlns:a16="http://schemas.microsoft.com/office/drawing/2014/main" id="{D0F70A7E-229E-404A-95A6-1BDA670BCC3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3521095"/>
            <a:ext cx="670896" cy="670896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EC2F6CA3-9686-45EE-815A-898CA2F599A5}"/>
              </a:ext>
            </a:extLst>
          </p:cNvPr>
          <p:cNvSpPr txBox="1"/>
          <p:nvPr/>
        </p:nvSpPr>
        <p:spPr>
          <a:xfrm>
            <a:off x="1447800" y="3718044"/>
            <a:ext cx="318075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en-US" dirty="0" err="1"/>
              <a:t>Verwalten</a:t>
            </a:r>
            <a:r>
              <a:rPr lang="en-US" dirty="0"/>
              <a:t> von </a:t>
            </a:r>
            <a:r>
              <a:rPr lang="en-US" dirty="0" err="1"/>
              <a:t>Notfalladressen</a:t>
            </a:r>
            <a:endParaRPr lang="en-US" dirty="0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27180DE-F349-4BA2-9645-06B99FDA2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47800" y="4341986"/>
            <a:ext cx="519965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 of telephone handset">
            <a:extLst>
              <a:ext uri="{FF2B5EF4-FFF2-40B4-BE49-F238E27FC236}">
                <a16:creationId xmlns:a16="http://schemas.microsoft.com/office/drawing/2014/main" id="{0C56C7C0-3506-4FE3-A1DA-7E44B4296F5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200" y="4491979"/>
            <a:ext cx="670896" cy="670896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9816463B-9F12-4FA8-9A4F-61E35601C19A}"/>
              </a:ext>
            </a:extLst>
          </p:cNvPr>
          <p:cNvSpPr txBox="1"/>
          <p:nvPr/>
        </p:nvSpPr>
        <p:spPr>
          <a:xfrm>
            <a:off x="1447800" y="4704308"/>
            <a:ext cx="488026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de-DE" dirty="0"/>
              <a:t>Verwalten von Telefonnummern für Benutzer</a:t>
            </a:r>
            <a:endParaRPr lang="en-US" dirty="0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0BA4CE9-1388-4305-9BDD-5701E1447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47800" y="5312870"/>
            <a:ext cx="520225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con of gear">
            <a:extLst>
              <a:ext uri="{FF2B5EF4-FFF2-40B4-BE49-F238E27FC236}">
                <a16:creationId xmlns:a16="http://schemas.microsoft.com/office/drawing/2014/main" id="{177717F1-4C19-4E0B-A071-4D0CC556C71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4200" y="5462864"/>
            <a:ext cx="670896" cy="670896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172C9E08-AEC9-43DC-AB84-2F1FDB220CF4}"/>
              </a:ext>
            </a:extLst>
          </p:cNvPr>
          <p:cNvSpPr txBox="1"/>
          <p:nvPr/>
        </p:nvSpPr>
        <p:spPr>
          <a:xfrm>
            <a:off x="1447799" y="5689023"/>
            <a:ext cx="4770437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de-DE" dirty="0"/>
              <a:t>Verwalten von Spracheinstellungen für Benutzer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4486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51B1-4B2A-42A0-8CEB-4233AEAC3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11" y="341192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PSTN-</a:t>
            </a:r>
            <a:r>
              <a:rPr lang="en-US" dirty="0" err="1"/>
              <a:t>Konnektivitätslösungen</a:t>
            </a:r>
            <a:r>
              <a:rPr lang="en-US" dirty="0"/>
              <a:t> </a:t>
            </a:r>
            <a:r>
              <a:rPr lang="en-US" dirty="0" err="1"/>
              <a:t>bewerten</a:t>
            </a:r>
            <a:r>
              <a:rPr lang="en-US" dirty="0"/>
              <a:t> </a:t>
            </a:r>
          </a:p>
        </p:txBody>
      </p:sp>
      <p:pic>
        <p:nvPicPr>
          <p:cNvPr id="5" name="Picture 4" descr="Icon of three circles connected by a line">
            <a:extLst>
              <a:ext uri="{FF2B5EF4-FFF2-40B4-BE49-F238E27FC236}">
                <a16:creationId xmlns:a16="http://schemas.microsoft.com/office/drawing/2014/main" id="{3B38BB22-D1CD-4CF2-B46C-425A7389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447256"/>
            <a:ext cx="950976" cy="95097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F88DC8D-9209-43D4-9978-B6B0072F8CE1}"/>
              </a:ext>
            </a:extLst>
          </p:cNvPr>
          <p:cNvSpPr txBox="1"/>
          <p:nvPr/>
        </p:nvSpPr>
        <p:spPr>
          <a:xfrm>
            <a:off x="1900935" y="1522279"/>
            <a:ext cx="6219010" cy="17543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DE" sz="2000" dirty="0">
                <a:latin typeface="+mj-lt"/>
              </a:rPr>
              <a:t>PSTN-Konnektivität kann auf zwei Arten hergestellt werden:
1. </a:t>
            </a:r>
            <a:r>
              <a:rPr lang="en-US" dirty="0" err="1"/>
              <a:t>Anrufplan</a:t>
            </a:r>
            <a:r>
              <a:rPr lang="en-US" dirty="0"/>
              <a:t> </a:t>
            </a:r>
          </a:p>
          <a:p>
            <a:pPr marL="747713" lvl="3" indent="-2921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dirty="0"/>
              <a:t>Inlandsanrufplan 
Inländische und internationale Anrufplanung</a:t>
            </a:r>
          </a:p>
          <a:p>
            <a:pPr>
              <a:spcBef>
                <a:spcPts val="600"/>
              </a:spcBef>
            </a:pPr>
            <a:r>
              <a:rPr lang="en-US" dirty="0"/>
              <a:t>2. </a:t>
            </a:r>
            <a:r>
              <a:rPr lang="en-US" dirty="0" err="1"/>
              <a:t>Direktes</a:t>
            </a:r>
            <a:r>
              <a:rPr lang="en-US" dirty="0"/>
              <a:t> Routing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88B67C0-1699-4DA5-AECD-3FEB3A83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00935" y="3493311"/>
            <a:ext cx="993858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Icon of three types of building close to each other">
            <a:extLst>
              <a:ext uri="{FF2B5EF4-FFF2-40B4-BE49-F238E27FC236}">
                <a16:creationId xmlns:a16="http://schemas.microsoft.com/office/drawing/2014/main" id="{67AD7C4D-3C44-433D-8F18-D955A70B2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740794"/>
            <a:ext cx="950976" cy="95097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33B588F-CBF4-467B-AFC8-2A45BE190F32}"/>
              </a:ext>
            </a:extLst>
          </p:cNvPr>
          <p:cNvSpPr txBox="1"/>
          <p:nvPr/>
        </p:nvSpPr>
        <p:spPr>
          <a:xfrm>
            <a:off x="1900935" y="3740794"/>
            <a:ext cx="9910855" cy="29469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dirty="0" err="1">
                <a:latin typeface="+mj-lt"/>
              </a:rPr>
              <a:t>Infrastrukturanforderungen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für</a:t>
            </a:r>
            <a:r>
              <a:rPr lang="en-US" sz="2000" dirty="0">
                <a:latin typeface="+mj-lt"/>
              </a:rPr>
              <a:t> Direct Routing:
</a:t>
            </a:r>
            <a:r>
              <a:rPr lang="en-US" dirty="0" err="1"/>
              <a:t>Unterstützte</a:t>
            </a:r>
            <a:r>
              <a:rPr lang="en-US" dirty="0"/>
              <a:t> SBC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de-DE" dirty="0"/>
              <a:t>Ein öffentlicher DNS-FQDN und eine öffentliche IP-Adresse, die zum Herstellen einer Verbindung mit dem </a:t>
            </a:r>
            <a:br>
              <a:rPr lang="de-DE" dirty="0"/>
            </a:br>
            <a:r>
              <a:rPr lang="de-DE" dirty="0"/>
              <a:t>SBC verwendet wird
Ein öffentliches vertrauenswürdiges Zertifikat für die SBC, das für die Kommunikation mit </a:t>
            </a:r>
            <a:r>
              <a:rPr lang="de-DE" dirty="0" err="1"/>
              <a:t>Direct</a:t>
            </a:r>
            <a:r>
              <a:rPr lang="de-DE" dirty="0"/>
              <a:t> Routing </a:t>
            </a:r>
            <a:br>
              <a:rPr lang="de-DE" dirty="0"/>
            </a:br>
            <a:r>
              <a:rPr lang="de-DE" dirty="0"/>
              <a:t>verwendet wird
Firewall-IP-Adressen und -Ports, die für </a:t>
            </a:r>
            <a:r>
              <a:rPr lang="de-DE" dirty="0" err="1"/>
              <a:t>Direct</a:t>
            </a:r>
            <a:r>
              <a:rPr lang="de-DE" dirty="0"/>
              <a:t> Routing- und Microsoft Teams-Medien geöffnet wurden
Medientransportprofil sollte TCP/RTP/SAVP und UDP/RTP/SAVP Medien-Verkehrscodecs zulassen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80010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D3D0E-B858-442B-AF63-B789C166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92" y="341191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Abrufen</a:t>
            </a:r>
            <a:r>
              <a:rPr lang="en-US" dirty="0"/>
              <a:t> von </a:t>
            </a:r>
            <a:r>
              <a:rPr lang="en-US" dirty="0" err="1"/>
              <a:t>Telefonnummern</a:t>
            </a:r>
            <a:r>
              <a:rPr lang="en-US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23CEDC-5C14-4E6A-85B0-C6053734C052}"/>
              </a:ext>
            </a:extLst>
          </p:cNvPr>
          <p:cNvSpPr/>
          <p:nvPr/>
        </p:nvSpPr>
        <p:spPr>
          <a:xfrm>
            <a:off x="232613" y="1436686"/>
            <a:ext cx="4877867" cy="200611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91440" rIns="137160" bIns="91440" numCol="1" spcCol="1270" anchor="t" anchorCtr="0">
            <a:noAutofit/>
          </a:bodyPr>
          <a:lstStyle/>
          <a:p>
            <a:pPr marL="0" lvl="1" defTabSz="755650">
              <a:spcBef>
                <a:spcPct val="0"/>
              </a:spcBef>
            </a:pPr>
            <a:r>
              <a:rPr lang="de-DE" sz="2000" dirty="0">
                <a:solidFill>
                  <a:schemeClr val="tx1"/>
                </a:solidFill>
                <a:latin typeface="+mj-lt"/>
              </a:rPr>
              <a:t>Drei Möglichkeiten, Telefonnummern zu erhalten:
</a:t>
            </a:r>
            <a:r>
              <a:rPr lang="de-DE" dirty="0">
                <a:solidFill>
                  <a:schemeClr val="tx1"/>
                </a:solidFill>
              </a:rPr>
              <a:t>Verwenden der Microsoft Teams Admin-Center
Portieren Sie Ihre vorhandenen Nummern
Verwenden eines Anforderungsformulars für neue Nummern</a:t>
            </a:r>
            <a:endParaRPr lang="en-US" kern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49EB0D-57C6-4E2F-8EAB-3A8266834A9A}"/>
              </a:ext>
            </a:extLst>
          </p:cNvPr>
          <p:cNvSpPr/>
          <p:nvPr/>
        </p:nvSpPr>
        <p:spPr>
          <a:xfrm>
            <a:off x="232613" y="3555128"/>
            <a:ext cx="4877867" cy="134921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91440" rIns="137160" bIns="91440" numCol="1" spcCol="1270" anchor="t" anchorCtr="0">
            <a:noAutofit/>
          </a:bodyPr>
          <a:lstStyle/>
          <a:p>
            <a:pPr marL="0" lvl="1" defTabSz="755650"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>
                <a:solidFill>
                  <a:schemeClr val="tx1"/>
                </a:solidFill>
                <a:latin typeface="+mj-lt"/>
              </a:rPr>
              <a:t>Zwei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Arten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von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Telefonnummern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:
</a:t>
            </a:r>
            <a:r>
              <a:rPr lang="en-US" dirty="0" err="1">
                <a:solidFill>
                  <a:schemeClr val="tx1"/>
                </a:solidFill>
              </a:rPr>
              <a:t>Benutzernummern</a:t>
            </a:r>
            <a:r>
              <a:rPr lang="en-US" dirty="0">
                <a:solidFill>
                  <a:schemeClr val="tx1"/>
                </a:solidFill>
              </a:rPr>
              <a:t>
</a:t>
            </a:r>
            <a:r>
              <a:rPr lang="en-US" dirty="0" err="1">
                <a:solidFill>
                  <a:schemeClr val="tx1"/>
                </a:solidFill>
              </a:rPr>
              <a:t>Servicenummern</a:t>
            </a:r>
            <a:endParaRPr lang="en-US" kern="1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6E80E4-D0AA-4DD3-BC9B-0092C5F1C2A6}"/>
              </a:ext>
            </a:extLst>
          </p:cNvPr>
          <p:cNvSpPr/>
          <p:nvPr/>
        </p:nvSpPr>
        <p:spPr>
          <a:xfrm>
            <a:off x="232613" y="5016669"/>
            <a:ext cx="4877867" cy="113167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91440" rIns="137160" bIns="91440" numCol="1" spcCol="1270" anchor="ctr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de-DE" sz="2000">
                <a:solidFill>
                  <a:schemeClr val="tx1"/>
                </a:solidFill>
                <a:latin typeface="+mj-lt"/>
              </a:rPr>
              <a:t>Festlegen von Telefonnummern in Microsoft Teams Admin Center
</a:t>
            </a:r>
            <a:endParaRPr lang="en-US" sz="2000" kern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Picture 4" descr="Screenshot of Phone numbers Porting wizard page in Teams admin center">
            <a:extLst>
              <a:ext uri="{FF2B5EF4-FFF2-40B4-BE49-F238E27FC236}">
                <a16:creationId xmlns:a16="http://schemas.microsoft.com/office/drawing/2014/main" id="{1342D5D5-1901-4082-87F0-3AD8337B3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14" t="-1799" r="-1414" b="-1799"/>
          <a:stretch/>
        </p:blipFill>
        <p:spPr>
          <a:xfrm>
            <a:off x="5222069" y="1436686"/>
            <a:ext cx="6563532" cy="4711656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401583633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D3D0E-B858-442B-AF63-B789C166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32" y="351582"/>
            <a:ext cx="11239464" cy="43088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Verwalten</a:t>
            </a:r>
            <a:r>
              <a:rPr lang="en-US" dirty="0"/>
              <a:t> von </a:t>
            </a:r>
            <a:r>
              <a:rPr lang="en-US" dirty="0" err="1"/>
              <a:t>Notfalladressen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F6D893-D034-453E-B95A-06DA2ABB2594}"/>
              </a:ext>
            </a:extLst>
          </p:cNvPr>
          <p:cNvSpPr/>
          <p:nvPr/>
        </p:nvSpPr>
        <p:spPr>
          <a:xfrm>
            <a:off x="584200" y="1436687"/>
            <a:ext cx="5796280" cy="147717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608" tIns="174608" rIns="174608" bIns="174608" numCol="1" spcCol="1270" anchor="ctr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 err="1">
                <a:solidFill>
                  <a:schemeClr val="tx1"/>
                </a:solidFill>
              </a:rPr>
              <a:t>Hinzufügen</a:t>
            </a:r>
            <a:r>
              <a:rPr lang="en-US" sz="2400" dirty="0">
                <a:solidFill>
                  <a:schemeClr val="tx1"/>
                </a:solidFill>
              </a:rPr>
              <a:t> von </a:t>
            </a:r>
            <a:r>
              <a:rPr lang="en-US" sz="2400" dirty="0" err="1">
                <a:solidFill>
                  <a:schemeClr val="tx1"/>
                </a:solidFill>
              </a:rPr>
              <a:t>Notfallstandorten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B4F4AE-7933-417F-82A9-E0EABFF8D683}"/>
              </a:ext>
            </a:extLst>
          </p:cNvPr>
          <p:cNvSpPr/>
          <p:nvPr/>
        </p:nvSpPr>
        <p:spPr>
          <a:xfrm>
            <a:off x="584200" y="3021086"/>
            <a:ext cx="5796280" cy="147717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608" tIns="174608" rIns="174608" bIns="174608" numCol="1" spcCol="1270" anchor="ctr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 err="1">
                <a:solidFill>
                  <a:schemeClr val="tx1"/>
                </a:solidFill>
              </a:rPr>
              <a:t>Ändern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eines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Notfallstandorts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E8396E-E057-49A7-BAD2-45A8F2381327}"/>
              </a:ext>
            </a:extLst>
          </p:cNvPr>
          <p:cNvSpPr/>
          <p:nvPr/>
        </p:nvSpPr>
        <p:spPr>
          <a:xfrm>
            <a:off x="584200" y="4605485"/>
            <a:ext cx="5796280" cy="147717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608" tIns="174608" rIns="174608" bIns="174608" numCol="1" spcCol="1270" anchor="ctr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 err="1">
                <a:solidFill>
                  <a:schemeClr val="tx1"/>
                </a:solidFill>
              </a:rPr>
              <a:t>Entfernen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eines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Notfallstandorts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3" name="Picture 12" descr="Screenshot of Locations - add location page in Teams admin center">
            <a:extLst>
              <a:ext uri="{FF2B5EF4-FFF2-40B4-BE49-F238E27FC236}">
                <a16:creationId xmlns:a16="http://schemas.microsoft.com/office/drawing/2014/main" id="{AD8045A9-3A4D-4D9E-BE49-BC2CCCE42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92" t="-2291" r="-1592" b="-2291"/>
          <a:stretch/>
        </p:blipFill>
        <p:spPr>
          <a:xfrm>
            <a:off x="6500138" y="1432560"/>
            <a:ext cx="5315942" cy="4650104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148911586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D3D0E-B858-442B-AF63-B789C166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93" y="341191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Verwalten von Telefonnummern für Benutzer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C01D35-5563-4F42-B24D-733899DB6982}"/>
              </a:ext>
            </a:extLst>
          </p:cNvPr>
          <p:cNvSpPr>
            <a:spLocks/>
          </p:cNvSpPr>
          <p:nvPr/>
        </p:nvSpPr>
        <p:spPr>
          <a:xfrm>
            <a:off x="584200" y="1436687"/>
            <a:ext cx="3134360" cy="15117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608" tIns="174608" rIns="174608" bIns="174608" numCol="1" spcCol="1270" anchor="ctr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de-DE" sz="2200" dirty="0">
                <a:solidFill>
                  <a:schemeClr val="tx1"/>
                </a:solidFill>
              </a:rPr>
              <a:t>Zuweisen von Telefonnummern im Teams Admin Center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F0485C-2A9E-425A-9EC5-988DFA319385}"/>
              </a:ext>
            </a:extLst>
          </p:cNvPr>
          <p:cNvSpPr>
            <a:spLocks/>
          </p:cNvSpPr>
          <p:nvPr/>
        </p:nvSpPr>
        <p:spPr>
          <a:xfrm>
            <a:off x="584200" y="3058155"/>
            <a:ext cx="3134360" cy="15117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608" tIns="174608" rIns="174608" bIns="174608" numCol="1" spcCol="1270" anchor="ctr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de-DE" sz="2200" dirty="0">
                <a:solidFill>
                  <a:schemeClr val="tx1"/>
                </a:solidFill>
              </a:rPr>
              <a:t>Ändern einer Telefonnummer für einen Benutzer</a:t>
            </a:r>
            <a:endParaRPr lang="en-US" sz="2200" kern="1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8AB3F1-E675-42BB-B77F-F97E1D6908EB}"/>
              </a:ext>
            </a:extLst>
          </p:cNvPr>
          <p:cNvSpPr>
            <a:spLocks/>
          </p:cNvSpPr>
          <p:nvPr/>
        </p:nvSpPr>
        <p:spPr>
          <a:xfrm>
            <a:off x="584200" y="4679623"/>
            <a:ext cx="3134360" cy="15117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608" tIns="174608" rIns="174608" bIns="174608" numCol="1" spcCol="1270" anchor="ctr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de-DE" sz="2200" dirty="0">
                <a:solidFill>
                  <a:schemeClr val="tx1"/>
                </a:solidFill>
              </a:rPr>
              <a:t>Entfernen einer Telefonnummer für einen Benutzer</a:t>
            </a:r>
            <a:endParaRPr lang="en-US" sz="2200" kern="12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B11E02-8CDB-4999-AB39-ADAA867E8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829050" y="1436687"/>
            <a:ext cx="8032750" cy="4754676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Grafik 2" descr="Screenshot of Phone numbers management page in Teams admin center">
            <a:extLst>
              <a:ext uri="{FF2B5EF4-FFF2-40B4-BE49-F238E27FC236}">
                <a16:creationId xmlns:a16="http://schemas.microsoft.com/office/drawing/2014/main" id="{1D8C858D-D819-4631-B83F-9A4DEFD2E7C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51389" y="1537277"/>
            <a:ext cx="7792936" cy="4553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361587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58" y="2059284"/>
            <a:ext cx="4424523" cy="2190598"/>
          </a:xfrm>
        </p:spPr>
        <p:txBody>
          <a:bodyPr/>
          <a:lstStyle/>
          <a:p>
            <a:r>
              <a:rPr lang="de-DE"/>
              <a:t>Modul 6: Verwalten der Kommunikation in Microsoft Teams
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99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D3D0E-B858-442B-AF63-B789C1667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92" y="341192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Verwalten von Spracheinstellungen für Benutzer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B915CA-2AEA-4563-A9A5-50CD5E513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9438" y="1436687"/>
            <a:ext cx="11282362" cy="4384993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 descr="voice settings for users">
            <a:extLst>
              <a:ext uri="{FF2B5EF4-FFF2-40B4-BE49-F238E27FC236}">
                <a16:creationId xmlns:a16="http://schemas.microsoft.com/office/drawing/2014/main" id="{CEDA647B-46B0-4561-9C4A-E63493F16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97" y="1543734"/>
            <a:ext cx="5571226" cy="4168588"/>
          </a:xfrm>
          <a:prstGeom prst="rect">
            <a:avLst/>
          </a:prstGeom>
        </p:spPr>
      </p:pic>
      <p:pic>
        <p:nvPicPr>
          <p:cNvPr id="11" name="Picture 10" descr="voice settings for users 2">
            <a:extLst>
              <a:ext uri="{FF2B5EF4-FFF2-40B4-BE49-F238E27FC236}">
                <a16:creationId xmlns:a16="http://schemas.microsoft.com/office/drawing/2014/main" id="{2CE48806-8315-48C3-A234-CD0CCB0C9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482" y="1543734"/>
            <a:ext cx="5375066" cy="41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8389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51" y="3275663"/>
            <a:ext cx="9070923" cy="443198"/>
          </a:xfrm>
        </p:spPr>
        <p:txBody>
          <a:bodyPr/>
          <a:lstStyle/>
          <a:p>
            <a:r>
              <a:rPr lang="de-DE" dirty="0"/>
              <a:t>Lektion 3: Verwalten des Telefonsystems</a:t>
            </a:r>
            <a:endParaRPr lang="en-US" dirty="0"/>
          </a:p>
        </p:txBody>
      </p:sp>
      <p:pic>
        <p:nvPicPr>
          <p:cNvPr id="5" name="Picture 4" descr="Icon of telephone handset">
            <a:extLst>
              <a:ext uri="{FF2B5EF4-FFF2-40B4-BE49-F238E27FC236}">
                <a16:creationId xmlns:a16="http://schemas.microsoft.com/office/drawing/2014/main" id="{9F9B984D-F139-493B-8136-D8C47E024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186" y="2951748"/>
            <a:ext cx="1091026" cy="109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5238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10450" y="341191"/>
            <a:ext cx="6257941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Lektion</a:t>
            </a:r>
            <a:r>
              <a:rPr lang="en-US" dirty="0"/>
              <a:t> </a:t>
            </a:r>
            <a:r>
              <a:rPr lang="en-US" dirty="0" err="1"/>
              <a:t>Einführung</a:t>
            </a:r>
            <a:r>
              <a:rPr lang="en-US" dirty="0"/>
              <a:t>   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6CA6FF8-D679-402E-8D28-A9A5F6E56678}"/>
              </a:ext>
            </a:extLst>
          </p:cNvPr>
          <p:cNvSpPr txBox="1"/>
          <p:nvPr/>
        </p:nvSpPr>
        <p:spPr>
          <a:xfrm>
            <a:off x="600058" y="1082809"/>
            <a:ext cx="6130942" cy="4068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200"/>
              </a:spcAft>
            </a:pPr>
            <a:r>
              <a:rPr lang="de-DE" sz="2000">
                <a:latin typeface="+mj-lt"/>
              </a:rPr>
              <a:t>Nach dieser Lektion können Sie: 
</a:t>
            </a:r>
            <a:endParaRPr lang="en-US" sz="2000" dirty="0">
              <a:latin typeface="+mj-lt"/>
            </a:endParaRPr>
          </a:p>
        </p:txBody>
      </p:sp>
      <p:pic>
        <p:nvPicPr>
          <p:cNvPr id="5" name="Picture 4" descr="Icon of an account details">
            <a:extLst>
              <a:ext uri="{FF2B5EF4-FFF2-40B4-BE49-F238E27FC236}">
                <a16:creationId xmlns:a16="http://schemas.microsoft.com/office/drawing/2014/main" id="{7E56A2A6-9CD4-4DE4-A711-DAF9F5A1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59" y="1515175"/>
            <a:ext cx="578477" cy="578477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0316FC28-117E-4012-A4CF-95A4A2531E9E}"/>
              </a:ext>
            </a:extLst>
          </p:cNvPr>
          <p:cNvSpPr txBox="1"/>
          <p:nvPr/>
        </p:nvSpPr>
        <p:spPr>
          <a:xfrm>
            <a:off x="1384573" y="1680961"/>
            <a:ext cx="531340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de-DE" sz="1600" dirty="0"/>
              <a:t>Erstellen und Verwalten von Ressourcenkonten</a:t>
            </a:r>
            <a:endParaRPr lang="en-US" sz="1600" dirty="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AB8CCEC-1F2B-4D1E-BC9A-49A1C3E01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4572" y="2171464"/>
            <a:ext cx="53134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Icon of a phonebook">
            <a:extLst>
              <a:ext uri="{FF2B5EF4-FFF2-40B4-BE49-F238E27FC236}">
                <a16:creationId xmlns:a16="http://schemas.microsoft.com/office/drawing/2014/main" id="{DE9CF0FB-8DC1-4FE6-B8E4-42EE78C6B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59" y="2249276"/>
            <a:ext cx="577792" cy="57779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358D845-B608-44C2-A745-D7371CAB1CED}"/>
              </a:ext>
            </a:extLst>
          </p:cNvPr>
          <p:cNvSpPr txBox="1"/>
          <p:nvPr/>
        </p:nvSpPr>
        <p:spPr>
          <a:xfrm>
            <a:off x="1384572" y="2404011"/>
            <a:ext cx="531340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de-DE" sz="1600" dirty="0"/>
              <a:t>Erstellen und Verwalten von Anrufwarteschlangen</a:t>
            </a:r>
            <a:endParaRPr lang="en-US" sz="1600" dirty="0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0FF4B85-CB54-4F3B-95EE-E9F4579C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4572" y="2904880"/>
            <a:ext cx="53134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Icon of a file folder">
            <a:extLst>
              <a:ext uri="{FF2B5EF4-FFF2-40B4-BE49-F238E27FC236}">
                <a16:creationId xmlns:a16="http://schemas.microsoft.com/office/drawing/2014/main" id="{28A64F0A-B5E0-4AD3-BF05-C0C418947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60" y="2982692"/>
            <a:ext cx="578477" cy="577009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5D6090F7-622A-400D-A4C6-08BE94DDEB4E}"/>
              </a:ext>
            </a:extLst>
          </p:cNvPr>
          <p:cNvSpPr txBox="1"/>
          <p:nvPr/>
        </p:nvSpPr>
        <p:spPr>
          <a:xfrm>
            <a:off x="1384572" y="3147465"/>
            <a:ext cx="531340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2"/>
            <a:r>
              <a:rPr lang="de-DE" sz="1600" dirty="0"/>
              <a:t>Erstellen und Verwalten von automatischen Telefonzentralen</a:t>
            </a:r>
            <a:endParaRPr lang="en-US" sz="1600" dirty="0"/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AD043237-B6C4-4E16-A5B6-A394AF744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4572" y="3637513"/>
            <a:ext cx="53134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con of command prompt ">
            <a:extLst>
              <a:ext uri="{FF2B5EF4-FFF2-40B4-BE49-F238E27FC236}">
                <a16:creationId xmlns:a16="http://schemas.microsoft.com/office/drawing/2014/main" id="{C5A60E8E-0351-45A3-A72B-C5266AB49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59" y="3715325"/>
            <a:ext cx="578477" cy="577009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833F460A-FF5A-49D0-B146-BAC5D3C61540}"/>
              </a:ext>
            </a:extLst>
          </p:cNvPr>
          <p:cNvSpPr txBox="1"/>
          <p:nvPr/>
        </p:nvSpPr>
        <p:spPr>
          <a:xfrm>
            <a:off x="1384572" y="3880717"/>
            <a:ext cx="531340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2"/>
            <a:r>
              <a:rPr lang="en-US" sz="1600" dirty="0" err="1"/>
              <a:t>Konfigurieren</a:t>
            </a:r>
            <a:r>
              <a:rPr lang="en-US" sz="1600" dirty="0"/>
              <a:t> von </a:t>
            </a:r>
            <a:r>
              <a:rPr lang="en-US" sz="1600" dirty="0" err="1"/>
              <a:t>Callpark-Richtlinien</a:t>
            </a:r>
            <a:endParaRPr lang="en-US" sz="1600" dirty="0"/>
          </a:p>
        </p:txBody>
      </p: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7BA81A3E-BA96-46FE-8E46-287CCBB15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4572" y="4370146"/>
            <a:ext cx="53134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Icon of telephone handset">
            <a:extLst>
              <a:ext uri="{FF2B5EF4-FFF2-40B4-BE49-F238E27FC236}">
                <a16:creationId xmlns:a16="http://schemas.microsoft.com/office/drawing/2014/main" id="{570616C8-6963-4DDF-A2F6-BAE431BD3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059" y="4447958"/>
            <a:ext cx="578477" cy="577009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E54F4434-03DF-4379-A63F-6F100B592E2A}"/>
              </a:ext>
            </a:extLst>
          </p:cNvPr>
          <p:cNvSpPr txBox="1"/>
          <p:nvPr/>
        </p:nvSpPr>
        <p:spPr>
          <a:xfrm>
            <a:off x="1384571" y="4613970"/>
            <a:ext cx="5483819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2"/>
            <a:r>
              <a:rPr lang="de-DE" sz="1600" dirty="0"/>
              <a:t>Konfigurieren von Richtlinien zum Verwalten von Anruffunktionen</a:t>
            </a:r>
            <a:endParaRPr lang="en-US" sz="1600" dirty="0"/>
          </a:p>
        </p:txBody>
      </p: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76AD8D85-EE64-4234-B134-C67628F33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4572" y="5102779"/>
            <a:ext cx="53134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Icon of three circles arranged in the edge of the rectangles and unified by a bigger circle underneath">
            <a:extLst>
              <a:ext uri="{FF2B5EF4-FFF2-40B4-BE49-F238E27FC236}">
                <a16:creationId xmlns:a16="http://schemas.microsoft.com/office/drawing/2014/main" id="{6EE46693-615F-4689-9D89-2799842BBB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060" y="5180591"/>
            <a:ext cx="578477" cy="578477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2C271514-4353-43C3-BAC2-8C98EC38B290}"/>
              </a:ext>
            </a:extLst>
          </p:cNvPr>
          <p:cNvSpPr txBox="1"/>
          <p:nvPr/>
        </p:nvSpPr>
        <p:spPr>
          <a:xfrm>
            <a:off x="1384572" y="5347221"/>
            <a:ext cx="531340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2"/>
            <a:r>
              <a:rPr lang="de-DE" sz="1600" dirty="0"/>
              <a:t>Beschreiben von Teams </a:t>
            </a:r>
            <a:r>
              <a:rPr lang="de-DE" sz="1600" dirty="0" err="1"/>
              <a:t>Direct</a:t>
            </a:r>
            <a:r>
              <a:rPr lang="de-DE" sz="1600" dirty="0"/>
              <a:t> Routing</a:t>
            </a:r>
            <a:endParaRPr lang="en-US" sz="1600" dirty="0"/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BF686EDD-DC72-4256-8210-BEC0AD0E6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4572" y="5836880"/>
            <a:ext cx="531340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s of six circles in varying colors and sizes">
            <a:extLst>
              <a:ext uri="{FF2B5EF4-FFF2-40B4-BE49-F238E27FC236}">
                <a16:creationId xmlns:a16="http://schemas.microsoft.com/office/drawing/2014/main" id="{0976A13B-1C3B-4026-BF68-A3E155BCAB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060" y="5914688"/>
            <a:ext cx="578477" cy="578477"/>
          </a:xfrm>
          <a:prstGeom prst="rect">
            <a:avLst/>
          </a:prstGeom>
          <a:noFill/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276AEE5E-EB4F-4A01-BB86-918CDDDF1974}"/>
              </a:ext>
            </a:extLst>
          </p:cNvPr>
          <p:cNvSpPr txBox="1"/>
          <p:nvPr/>
        </p:nvSpPr>
        <p:spPr>
          <a:xfrm>
            <a:off x="1384572" y="6080816"/>
            <a:ext cx="531340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2"/>
            <a:r>
              <a:rPr lang="de-DE" sz="1600" dirty="0"/>
              <a:t>Erläutern der </a:t>
            </a:r>
            <a:r>
              <a:rPr lang="de-DE" sz="1600" dirty="0" err="1"/>
              <a:t>Addon</a:t>
            </a:r>
            <a:r>
              <a:rPr lang="de-DE" sz="1600" dirty="0"/>
              <a:t>-Lizenzierung von Teams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628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77A6A-9AE5-41E7-AEF8-AE52CC48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93" y="341192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Verwalten</a:t>
            </a:r>
            <a:r>
              <a:rPr lang="en-US" dirty="0"/>
              <a:t> von </a:t>
            </a:r>
            <a:r>
              <a:rPr lang="en-US" dirty="0" err="1"/>
              <a:t>Ressourcenkonten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3A72EBD-D9B3-438C-B0BD-88E7B45090F7}"/>
              </a:ext>
            </a:extLst>
          </p:cNvPr>
          <p:cNvSpPr txBox="1">
            <a:spLocks/>
          </p:cNvSpPr>
          <p:nvPr/>
        </p:nvSpPr>
        <p:spPr>
          <a:xfrm>
            <a:off x="600059" y="1033272"/>
            <a:ext cx="11237913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33149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4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66298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3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70304" marR="0" indent="-204005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859738" marR="0" indent="-184576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24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044314" marR="0" indent="-171624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2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6084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1737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389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43042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>
                <a:latin typeface="+mj-lt"/>
              </a:rPr>
              <a:t>Ein </a:t>
            </a:r>
            <a:r>
              <a:rPr lang="de-DE" sz="2000" dirty="0">
                <a:solidFill>
                  <a:schemeClr val="accent1"/>
                </a:solidFill>
                <a:latin typeface="+mj-lt"/>
              </a:rPr>
              <a:t>Ressourcenkonto</a:t>
            </a:r>
            <a:r>
              <a:rPr lang="de-DE" sz="2000" dirty="0">
                <a:latin typeface="+mj-lt"/>
              </a:rPr>
              <a:t> ist ein deaktiviertes Benutzerobjekt in Azure AD. </a:t>
            </a:r>
            <a:r>
              <a:rPr lang="en-US" sz="2000" dirty="0" err="1">
                <a:solidFill>
                  <a:schemeClr val="accent1"/>
                </a:solidFill>
                <a:latin typeface="+mj-lt"/>
              </a:rPr>
              <a:t>Telefonsystem-Anrufwarteschlangen</a:t>
            </a:r>
            <a:r>
              <a:rPr lang="en-US" sz="2000" dirty="0">
                <a:solidFill>
                  <a:schemeClr val="accent1"/>
                </a:solidFill>
                <a:latin typeface="+mj-lt"/>
              </a:rPr>
              <a:t> u</a:t>
            </a:r>
            <a:r>
              <a:rPr lang="en-US" sz="2000" dirty="0">
                <a:latin typeface="+mj-lt"/>
              </a:rPr>
              <a:t>nd </a:t>
            </a:r>
            <a:r>
              <a:rPr lang="en-US" sz="2000" dirty="0">
                <a:solidFill>
                  <a:schemeClr val="accent1"/>
                </a:solidFill>
                <a:latin typeface="+mj-lt"/>
              </a:rPr>
              <a:t>Auto-</a:t>
            </a:r>
            <a:r>
              <a:rPr lang="en-US" sz="2000" dirty="0" err="1">
                <a:solidFill>
                  <a:schemeClr val="accent1"/>
                </a:solidFill>
                <a:latin typeface="+mj-lt"/>
              </a:rPr>
              <a:t>Telefonzentralen</a:t>
            </a:r>
            <a:r>
              <a:rPr lang="en-US" sz="2000" dirty="0">
                <a:solidFill>
                  <a:schemeClr val="accent1"/>
                </a:solidFill>
                <a:latin typeface="+mj-lt"/>
              </a:rPr>
              <a:t> </a:t>
            </a:r>
            <a:r>
              <a:rPr lang="de-DE" sz="2000" dirty="0">
                <a:latin typeface="+mj-lt"/>
              </a:rPr>
              <a:t>muss mindestens ein zugeordnetes Ressourcenkonto in Microsoft Teams haben:</a:t>
            </a:r>
            <a:endParaRPr lang="en-US" sz="2000" dirty="0"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0EA814-4AB9-49BC-B232-B98B7E3630BD}"/>
              </a:ext>
            </a:extLst>
          </p:cNvPr>
          <p:cNvSpPr/>
          <p:nvPr/>
        </p:nvSpPr>
        <p:spPr>
          <a:xfrm>
            <a:off x="593867" y="1901816"/>
            <a:ext cx="2157984" cy="11196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574" tIns="66854" rIns="121718" bIns="66854" numCol="1" spcCol="1270" anchor="t" anchorCtr="0">
            <a:noAutofit/>
          </a:bodyPr>
          <a:lstStyle/>
          <a:p>
            <a:pPr defTabSz="666750">
              <a:spcBef>
                <a:spcPct val="0"/>
              </a:spcBef>
              <a:spcAft>
                <a:spcPct val="35000"/>
              </a:spcAft>
            </a:pPr>
            <a:r>
              <a:rPr lang="de-DE" sz="1600">
                <a:solidFill>
                  <a:schemeClr val="tx1"/>
                </a:solidFill>
              </a:rPr>
              <a:t>Erstellen eines Ressourcenkontos mit einer Telefonnummer
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FA914DC-F12F-429B-A651-C5FE4158168A}"/>
              </a:ext>
            </a:extLst>
          </p:cNvPr>
          <p:cNvSpPr/>
          <p:nvPr/>
        </p:nvSpPr>
        <p:spPr>
          <a:xfrm>
            <a:off x="2870164" y="1901816"/>
            <a:ext cx="2157984" cy="11196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574" tIns="66854" rIns="121718" bIns="66854" numCol="1" spcCol="1270" anchor="t" anchorCtr="0">
            <a:noAutofit/>
          </a:bodyPr>
          <a:lstStyle/>
          <a:p>
            <a:pPr defTabSz="666750">
              <a:spcBef>
                <a:spcPct val="0"/>
              </a:spcBef>
              <a:spcAft>
                <a:spcPct val="35000"/>
              </a:spcAft>
            </a:pPr>
            <a:r>
              <a:rPr lang="de-DE" sz="1600">
                <a:solidFill>
                  <a:schemeClr val="tx1"/>
                </a:solidFill>
              </a:rPr>
              <a:t>Erstellen eines Ressourcenkontos ohne Telefonnummer
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8F0B04-6588-47D0-B2F9-F2BB04E9F0C4}"/>
              </a:ext>
            </a:extLst>
          </p:cNvPr>
          <p:cNvSpPr/>
          <p:nvPr/>
        </p:nvSpPr>
        <p:spPr>
          <a:xfrm>
            <a:off x="5146461" y="1901816"/>
            <a:ext cx="2157984" cy="11196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574" tIns="66854" rIns="121718" bIns="66854" numCol="1" spcCol="1270" anchor="t" anchorCtr="0">
            <a:noAutofit/>
          </a:bodyPr>
          <a:lstStyle/>
          <a:p>
            <a:pPr defTabSz="666750">
              <a:spcBef>
                <a:spcPct val="0"/>
              </a:spcBef>
              <a:spcAft>
                <a:spcPct val="35000"/>
              </a:spcAft>
            </a:pPr>
            <a:r>
              <a:rPr lang="en-US" sz="1600">
                <a:solidFill>
                  <a:schemeClr val="tx1"/>
                </a:solidFill>
              </a:rPr>
              <a:t>Erstellen eines Ressourcenkontos im Microsoft Teams Admin Center
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F7E2A8-EF9A-41F1-BEAF-B825EF1D377D}"/>
              </a:ext>
            </a:extLst>
          </p:cNvPr>
          <p:cNvSpPr/>
          <p:nvPr/>
        </p:nvSpPr>
        <p:spPr>
          <a:xfrm>
            <a:off x="7422758" y="1901814"/>
            <a:ext cx="2157984" cy="11196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574" tIns="66854" rIns="121718" bIns="66854" numCol="1" spcCol="1270" anchor="t" anchorCtr="0">
            <a:noAutofit/>
          </a:bodyPr>
          <a:lstStyle/>
          <a:p>
            <a:pPr defTabSz="666750">
              <a:spcBef>
                <a:spcPct val="0"/>
              </a:spcBef>
              <a:spcAft>
                <a:spcPct val="35000"/>
              </a:spcAft>
            </a:pPr>
            <a:r>
              <a:rPr lang="de-DE" sz="1600">
                <a:solidFill>
                  <a:schemeClr val="tx1"/>
                </a:solidFill>
              </a:rPr>
              <a:t>Verwalten der Ressourcenkontoeinstellungen im Microsoft Teams Admin Center
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DFF56E-2B04-424B-B8A1-9C97F4A7988F}"/>
              </a:ext>
            </a:extLst>
          </p:cNvPr>
          <p:cNvSpPr/>
          <p:nvPr/>
        </p:nvSpPr>
        <p:spPr>
          <a:xfrm>
            <a:off x="9699054" y="1901816"/>
            <a:ext cx="2157984" cy="111965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574" tIns="66854" rIns="121718" bIns="66854" numCol="1" spcCol="1270" anchor="t" anchorCtr="0">
            <a:noAutofit/>
          </a:bodyPr>
          <a:lstStyle/>
          <a:p>
            <a:pPr defTabSz="666750">
              <a:spcBef>
                <a:spcPct val="0"/>
              </a:spcBef>
              <a:spcAft>
                <a:spcPct val="35000"/>
              </a:spcAft>
            </a:pPr>
            <a:r>
              <a:rPr lang="de-DE" sz="1600">
                <a:solidFill>
                  <a:schemeClr val="tx1"/>
                </a:solidFill>
              </a:rPr>
              <a:t>Erstellen eines Ressourcenkontos in PowerShell
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1AD53E-C5CB-496E-8907-63AE3E3A3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3867" y="3149822"/>
            <a:ext cx="11263171" cy="3208116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Screenshot of creating or configuring Resource accounts in Microsoft Teams">
            <a:extLst>
              <a:ext uri="{FF2B5EF4-FFF2-40B4-BE49-F238E27FC236}">
                <a16:creationId xmlns:a16="http://schemas.microsoft.com/office/drawing/2014/main" id="{BDFA8E47-D153-40BD-9A76-5F4AF12F2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3" t="23884" r="1624" b="26658"/>
          <a:stretch/>
        </p:blipFill>
        <p:spPr>
          <a:xfrm>
            <a:off x="1936257" y="3271521"/>
            <a:ext cx="8578391" cy="296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4370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94BBE-ED3C-4292-AB3D-F3B6114EF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11" y="330801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Erstellen und Konfigurieren einer Anrufwarteschlange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7F4E8C-8FCF-43C8-A2EA-DEFD5959EF44}"/>
              </a:ext>
            </a:extLst>
          </p:cNvPr>
          <p:cNvSpPr/>
          <p:nvPr/>
        </p:nvSpPr>
        <p:spPr>
          <a:xfrm>
            <a:off x="579439" y="1446185"/>
            <a:ext cx="4797234" cy="59717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574" tIns="66854" rIns="121718" bIns="66854" numCol="1" spcCol="1270" anchor="ctr" anchorCtr="0">
            <a:noAutofit/>
          </a:bodyPr>
          <a:lstStyle/>
          <a:p>
            <a:pPr lvl="0" defTabSz="666750">
              <a:spcBef>
                <a:spcPct val="0"/>
              </a:spcBef>
              <a:spcAft>
                <a:spcPct val="35000"/>
              </a:spcAft>
            </a:pPr>
            <a:r>
              <a:rPr lang="de-DE" sz="1600" dirty="0">
                <a:solidFill>
                  <a:schemeClr val="tx1"/>
                </a:solidFill>
              </a:rPr>
              <a:t>Beginnen Sie mit dem Erstellen der Anrufwarteschlange</a:t>
            </a:r>
            <a:endParaRPr lang="en-US" sz="1600" kern="12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C4A5F1-D8AA-459B-80CA-A6D401331D8F}"/>
              </a:ext>
            </a:extLst>
          </p:cNvPr>
          <p:cNvSpPr/>
          <p:nvPr/>
        </p:nvSpPr>
        <p:spPr>
          <a:xfrm>
            <a:off x="579439" y="2152048"/>
            <a:ext cx="4797234" cy="59717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574" tIns="66854" rIns="121718" bIns="66854" numCol="1" spcCol="1270" anchor="ctr" anchorCtr="0">
            <a:noAutofit/>
          </a:bodyPr>
          <a:lstStyle/>
          <a:p>
            <a:pPr lvl="0" defTabSz="666750">
              <a:spcBef>
                <a:spcPct val="0"/>
              </a:spcBef>
              <a:spcAft>
                <a:spcPct val="35000"/>
              </a:spcAft>
            </a:pPr>
            <a:r>
              <a:rPr lang="de-DE" sz="1600" dirty="0">
                <a:solidFill>
                  <a:schemeClr val="tx1"/>
                </a:solidFill>
              </a:rPr>
              <a:t>Mautgebühren oder gebührenfreie Service-Telefonnummern erhalten oder übertragen</a:t>
            </a:r>
            <a:endParaRPr lang="en-US" sz="1600" kern="12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60906D-A2C8-4D7B-B7CD-1204EF7849B1}"/>
              </a:ext>
            </a:extLst>
          </p:cNvPr>
          <p:cNvSpPr/>
          <p:nvPr/>
        </p:nvSpPr>
        <p:spPr>
          <a:xfrm>
            <a:off x="579439" y="2857911"/>
            <a:ext cx="4797234" cy="59717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574" tIns="66854" rIns="121718" bIns="66854" numCol="1" spcCol="1270" anchor="ctr" anchorCtr="0">
            <a:noAutofit/>
          </a:bodyPr>
          <a:lstStyle/>
          <a:p>
            <a:pPr lvl="0" defTabSz="666750">
              <a:spcBef>
                <a:spcPct val="0"/>
              </a:spcBef>
              <a:spcAft>
                <a:spcPct val="35000"/>
              </a:spcAft>
            </a:pPr>
            <a:r>
              <a:rPr lang="en-US" sz="1600" dirty="0" err="1">
                <a:solidFill>
                  <a:schemeClr val="tx1"/>
                </a:solidFill>
              </a:rPr>
              <a:t>Erstellen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einer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neuen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Anrufwarteschlange</a:t>
            </a:r>
            <a:endParaRPr lang="en-US" sz="1600" kern="12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9A1F13-1135-4D6F-AB84-38E908093B21}"/>
              </a:ext>
            </a:extLst>
          </p:cNvPr>
          <p:cNvSpPr/>
          <p:nvPr/>
        </p:nvSpPr>
        <p:spPr>
          <a:xfrm>
            <a:off x="579439" y="3563774"/>
            <a:ext cx="4797234" cy="59717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574" tIns="66854" rIns="121718" bIns="66854" numCol="1" spcCol="1270" anchor="ctr" anchorCtr="0">
            <a:noAutofit/>
          </a:bodyPr>
          <a:lstStyle/>
          <a:p>
            <a:pPr lvl="0" defTabSz="666750">
              <a:spcBef>
                <a:spcPct val="0"/>
              </a:spcBef>
              <a:spcAft>
                <a:spcPct val="35000"/>
              </a:spcAft>
            </a:pPr>
            <a:r>
              <a:rPr lang="en-US" sz="1600" dirty="0" err="1">
                <a:solidFill>
                  <a:schemeClr val="tx1"/>
                </a:solidFill>
              </a:rPr>
              <a:t>Routingmethode</a:t>
            </a:r>
            <a:endParaRPr lang="en-US" sz="1600" kern="12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E89F36-EEAB-4471-AF88-B3E6E0D08DC4}"/>
              </a:ext>
            </a:extLst>
          </p:cNvPr>
          <p:cNvSpPr/>
          <p:nvPr/>
        </p:nvSpPr>
        <p:spPr>
          <a:xfrm>
            <a:off x="579439" y="4269637"/>
            <a:ext cx="4797234" cy="59717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574" tIns="66854" rIns="121718" bIns="66854" numCol="1" spcCol="1270" anchor="ctr" anchorCtr="0">
            <a:noAutofit/>
          </a:bodyPr>
          <a:lstStyle/>
          <a:p>
            <a:pPr lvl="0" defTabSz="666750">
              <a:spcBef>
                <a:spcPct val="0"/>
              </a:spcBef>
              <a:spcAft>
                <a:spcPct val="35000"/>
              </a:spcAft>
            </a:pPr>
            <a:r>
              <a:rPr lang="en-US" sz="1600" dirty="0" err="1">
                <a:solidFill>
                  <a:schemeClr val="tx1"/>
                </a:solidFill>
              </a:rPr>
              <a:t>Auswählen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einer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Agenten</a:t>
            </a:r>
            <a:r>
              <a:rPr lang="en-US" sz="1600" dirty="0">
                <a:solidFill>
                  <a:schemeClr val="tx1"/>
                </a:solidFill>
              </a:rPr>
              <a:t>-Opt-Out-Option</a:t>
            </a:r>
            <a:endParaRPr lang="en-US" sz="1600" kern="12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A19905-3789-41AA-9410-D201E70C023B}"/>
              </a:ext>
            </a:extLst>
          </p:cNvPr>
          <p:cNvSpPr/>
          <p:nvPr/>
        </p:nvSpPr>
        <p:spPr>
          <a:xfrm>
            <a:off x="579439" y="4975500"/>
            <a:ext cx="4797234" cy="59717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574" tIns="66854" rIns="121718" bIns="66854" numCol="1" spcCol="1270" anchor="ctr" anchorCtr="0">
            <a:noAutofit/>
          </a:bodyPr>
          <a:lstStyle/>
          <a:p>
            <a:pPr lvl="0" defTabSz="666750">
              <a:spcBef>
                <a:spcPct val="0"/>
              </a:spcBef>
              <a:spcAft>
                <a:spcPct val="35000"/>
              </a:spcAft>
            </a:pPr>
            <a:r>
              <a:rPr lang="de-DE" sz="1600" dirty="0">
                <a:solidFill>
                  <a:schemeClr val="tx1"/>
                </a:solidFill>
              </a:rPr>
              <a:t>Festlegen der Optionen für anrufüberlauf- und Timeoutbehandlungsoptionen</a:t>
            </a:r>
            <a:endParaRPr lang="en-US" sz="1600" kern="12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655E2F-9D2D-4BCB-BF3E-B87CF1316D28}"/>
              </a:ext>
            </a:extLst>
          </p:cNvPr>
          <p:cNvSpPr/>
          <p:nvPr/>
        </p:nvSpPr>
        <p:spPr>
          <a:xfrm>
            <a:off x="579439" y="5681363"/>
            <a:ext cx="4797234" cy="59717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2574" tIns="66854" rIns="121718" bIns="66854" numCol="1" spcCol="1270" anchor="ctr" anchorCtr="0">
            <a:noAutofit/>
          </a:bodyPr>
          <a:lstStyle/>
          <a:p>
            <a:pPr lvl="0" defTabSz="666750">
              <a:spcBef>
                <a:spcPct val="0"/>
              </a:spcBef>
              <a:spcAft>
                <a:spcPct val="35000"/>
              </a:spcAft>
            </a:pPr>
            <a:r>
              <a:rPr lang="en-US" sz="1600" dirty="0" err="1">
                <a:solidFill>
                  <a:schemeClr val="tx1"/>
                </a:solidFill>
              </a:rPr>
              <a:t>Anrufwarteschlangecmdlets</a:t>
            </a:r>
            <a:endParaRPr lang="en-US" sz="1600" kern="12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1AF48C-F84C-49C1-A469-2029A053A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486400" y="1436687"/>
            <a:ext cx="6375400" cy="4832350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Screenshot of configure a call queue">
            <a:extLst>
              <a:ext uri="{FF2B5EF4-FFF2-40B4-BE49-F238E27FC236}">
                <a16:creationId xmlns:a16="http://schemas.microsoft.com/office/drawing/2014/main" id="{0EE97630-53BB-4EB7-91A6-CCC8CBBD7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41" y="1805487"/>
            <a:ext cx="3143562" cy="4094750"/>
          </a:xfrm>
          <a:prstGeom prst="rect">
            <a:avLst/>
          </a:prstGeom>
        </p:spPr>
      </p:pic>
      <p:pic>
        <p:nvPicPr>
          <p:cNvPr id="5" name="Picture 4" descr="Screenshot of configure a call queue 2">
            <a:extLst>
              <a:ext uri="{FF2B5EF4-FFF2-40B4-BE49-F238E27FC236}">
                <a16:creationId xmlns:a16="http://schemas.microsoft.com/office/drawing/2014/main" id="{8724C262-C6F4-438B-BB04-2660BC6E4C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059"/>
          <a:stretch/>
        </p:blipFill>
        <p:spPr>
          <a:xfrm>
            <a:off x="8935327" y="1805487"/>
            <a:ext cx="2788133" cy="40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7721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94BBE-ED3C-4292-AB3D-F3B6114EF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10" y="351583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Erstellen und Konfigurieren einer automatischen Telefonzentrale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8E4C4C-44A1-4AF1-96B0-14D6EEDBC221}"/>
              </a:ext>
            </a:extLst>
          </p:cNvPr>
          <p:cNvSpPr/>
          <p:nvPr/>
        </p:nvSpPr>
        <p:spPr>
          <a:xfrm>
            <a:off x="581090" y="1147428"/>
            <a:ext cx="3469901" cy="93758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9728" tIns="64008" rIns="109728" bIns="64008" numCol="1" spcCol="1270" anchor="ctr" anchorCtr="0">
            <a:noAutofit/>
          </a:bodyPr>
          <a:lstStyle/>
          <a:p>
            <a:pPr>
              <a:spcBef>
                <a:spcPts val="400"/>
              </a:spcBef>
              <a:spcAft>
                <a:spcPts val="200"/>
              </a:spcAft>
            </a:pPr>
            <a:r>
              <a:rPr lang="de-DE" dirty="0">
                <a:solidFill>
                  <a:schemeClr val="tx1"/>
                </a:solidFill>
              </a:rPr>
              <a:t>Einrichten einer aut. Telefonzentrale mit einem vorhandenen Ressourcenkonto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078061-D4C3-4ECF-8184-F5AD34B4EC95}"/>
              </a:ext>
            </a:extLst>
          </p:cNvPr>
          <p:cNvSpPr/>
          <p:nvPr/>
        </p:nvSpPr>
        <p:spPr>
          <a:xfrm>
            <a:off x="4180546" y="1147428"/>
            <a:ext cx="2930656" cy="93758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9728" tIns="64008" rIns="109728" bIns="64008" numCol="1" spcCol="1270" anchor="ctr" anchorCtr="0">
            <a:noAutofit/>
          </a:bodyPr>
          <a:lstStyle/>
          <a:p>
            <a:pPr>
              <a:spcBef>
                <a:spcPts val="400"/>
              </a:spcBef>
              <a:spcAft>
                <a:spcPts val="200"/>
              </a:spcAft>
            </a:pPr>
            <a:r>
              <a:rPr lang="de-DE" dirty="0">
                <a:solidFill>
                  <a:schemeClr val="tx1"/>
                </a:solidFill>
              </a:rPr>
              <a:t>Zuweisen von Telefonnummern für eine aut. Telefonzentrale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9484B7-2481-418E-91FF-DAAF188973FC}"/>
              </a:ext>
            </a:extLst>
          </p:cNvPr>
          <p:cNvSpPr/>
          <p:nvPr/>
        </p:nvSpPr>
        <p:spPr>
          <a:xfrm>
            <a:off x="7240757" y="1147427"/>
            <a:ext cx="2244264" cy="93758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9728" tIns="64008" rIns="109728" bIns="64008" numCol="1" spcCol="1270" anchor="ctr" anchorCtr="0">
            <a:noAutofit/>
          </a:bodyPr>
          <a:lstStyle/>
          <a:p>
            <a:pPr>
              <a:spcBef>
                <a:spcPts val="400"/>
              </a:spcBef>
              <a:spcAft>
                <a:spcPts val="200"/>
              </a:spcAft>
            </a:pPr>
            <a:r>
              <a:rPr lang="en-US" dirty="0" err="1">
                <a:solidFill>
                  <a:schemeClr val="tx1"/>
                </a:solidFill>
              </a:rPr>
              <a:t>Suche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nach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Benutzern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FFA4D2-0A25-4781-A4A1-FEB07EC28563}"/>
              </a:ext>
            </a:extLst>
          </p:cNvPr>
          <p:cNvSpPr/>
          <p:nvPr/>
        </p:nvSpPr>
        <p:spPr>
          <a:xfrm>
            <a:off x="9614577" y="1147427"/>
            <a:ext cx="2244264" cy="93758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9728" tIns="64008" rIns="109728" bIns="64008" numCol="1" spcCol="1270" anchor="ctr" anchorCtr="0">
            <a:noAutofit/>
          </a:bodyPr>
          <a:lstStyle/>
          <a:p>
            <a:pPr>
              <a:spcBef>
                <a:spcPts val="400"/>
              </a:spcBef>
              <a:spcAft>
                <a:spcPts val="200"/>
              </a:spcAft>
            </a:pPr>
            <a:r>
              <a:rPr lang="en-US" dirty="0" err="1">
                <a:solidFill>
                  <a:schemeClr val="tx1"/>
                </a:solidFill>
              </a:rPr>
              <a:t>Menüoptionen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festlegen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653800-DE42-4658-ACCF-81C6CE97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9438" y="2202180"/>
            <a:ext cx="11282362" cy="4066857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Screenshot of configure an auto attendant">
            <a:extLst>
              <a:ext uri="{FF2B5EF4-FFF2-40B4-BE49-F238E27FC236}">
                <a16:creationId xmlns:a16="http://schemas.microsoft.com/office/drawing/2014/main" id="{B4862A41-2E5C-4F7D-8FA3-280A7C0C7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14" y="3372203"/>
            <a:ext cx="2092251" cy="2807616"/>
          </a:xfrm>
          <a:prstGeom prst="rect">
            <a:avLst/>
          </a:prstGeom>
        </p:spPr>
      </p:pic>
      <p:pic>
        <p:nvPicPr>
          <p:cNvPr id="4" name="Picture 3" descr="Screenshot of configure an auto attendant 2">
            <a:extLst>
              <a:ext uri="{FF2B5EF4-FFF2-40B4-BE49-F238E27FC236}">
                <a16:creationId xmlns:a16="http://schemas.microsoft.com/office/drawing/2014/main" id="{4329F985-9F99-4330-BC7B-58DF9351B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448" y="2558560"/>
            <a:ext cx="5331467" cy="3621259"/>
          </a:xfrm>
          <a:prstGeom prst="rect">
            <a:avLst/>
          </a:prstGeom>
        </p:spPr>
      </p:pic>
      <p:pic>
        <p:nvPicPr>
          <p:cNvPr id="16" name="Picture 15" descr="Screenshot of configure an auto attendant 3">
            <a:extLst>
              <a:ext uri="{FF2B5EF4-FFF2-40B4-BE49-F238E27FC236}">
                <a16:creationId xmlns:a16="http://schemas.microsoft.com/office/drawing/2014/main" id="{B41357C4-EDB4-4EA2-B529-280178760C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" t="7686" b="7177"/>
          <a:stretch/>
        </p:blipFill>
        <p:spPr>
          <a:xfrm>
            <a:off x="5619931" y="2325602"/>
            <a:ext cx="6139716" cy="38542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3978772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6600-E82D-42E0-B6F4-F3871D03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93" y="351583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Verwalten</a:t>
            </a:r>
            <a:r>
              <a:rPr lang="en-US" dirty="0"/>
              <a:t> von </a:t>
            </a:r>
            <a:r>
              <a:rPr lang="en-US" dirty="0" err="1"/>
              <a:t>Callpark-Richtlinien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C4A55031-D631-4C4C-89C6-3A9B1B792771}"/>
              </a:ext>
            </a:extLst>
          </p:cNvPr>
          <p:cNvSpPr txBox="1">
            <a:spLocks/>
          </p:cNvSpPr>
          <p:nvPr/>
        </p:nvSpPr>
        <p:spPr>
          <a:xfrm>
            <a:off x="600059" y="1424432"/>
            <a:ext cx="1123791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33149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4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66298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3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70304" marR="0" indent="-204005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859738" marR="0" indent="-184576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24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044314" marR="0" indent="-171624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2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6084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1737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389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43042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>
                <a:latin typeface="+mj-lt"/>
              </a:rPr>
              <a:t>Call Park ermöglicht es einem Benutzer, einen Anruf im Teams-Dienst in der Cloud zu halten:</a:t>
            </a:r>
            <a:endParaRPr lang="en-US" sz="20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D5176-5A1A-46F9-B367-EE98DC3F25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04836" y="2019300"/>
            <a:ext cx="3709989" cy="8553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  <a:round/>
          </a:ln>
        </p:spPr>
        <p:txBody>
          <a:bodyPr wrap="square" lIns="182880" tIns="137160" rIns="182880" bIns="137160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/>
              <a:t>Aktivieren</a:t>
            </a:r>
            <a:r>
              <a:rPr lang="en-US" sz="2000" dirty="0"/>
              <a:t> </a:t>
            </a:r>
            <a:r>
              <a:rPr lang="en-US" sz="2000" dirty="0" err="1"/>
              <a:t>einer</a:t>
            </a:r>
            <a:r>
              <a:rPr lang="en-US" sz="2000" dirty="0"/>
              <a:t> </a:t>
            </a:r>
            <a:r>
              <a:rPr lang="en-US" sz="2000" dirty="0" err="1"/>
              <a:t>Parken</a:t>
            </a:r>
            <a:r>
              <a:rPr lang="en-US" sz="2000" dirty="0"/>
              <a:t> von </a:t>
            </a:r>
            <a:r>
              <a:rPr lang="en-US" sz="2000" dirty="0" err="1"/>
              <a:t>Anrufen-Richtlinie</a:t>
            </a:r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70FC97-2BCE-4D7A-879A-265252A0212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04836" y="2991496"/>
            <a:ext cx="3709989" cy="8553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  <a:round/>
          </a:ln>
        </p:spPr>
        <p:txBody>
          <a:bodyPr wrap="square" lIns="182880" tIns="137160" rIns="182880" bIns="137160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/>
              <a:t>Zuweisen</a:t>
            </a:r>
            <a:r>
              <a:rPr lang="en-US" sz="2000" dirty="0"/>
              <a:t> </a:t>
            </a:r>
            <a:r>
              <a:rPr lang="en-US" sz="2000" dirty="0" err="1"/>
              <a:t>einer</a:t>
            </a:r>
            <a:r>
              <a:rPr lang="en-US" sz="2000" dirty="0"/>
              <a:t> </a:t>
            </a:r>
            <a:r>
              <a:rPr lang="en-US" sz="2000" dirty="0" err="1"/>
              <a:t>Parken</a:t>
            </a:r>
            <a:r>
              <a:rPr lang="en-US" sz="2000" dirty="0"/>
              <a:t> von </a:t>
            </a:r>
            <a:r>
              <a:rPr lang="en-US" sz="2000" dirty="0" err="1"/>
              <a:t>Anrufen-Richtlinie</a:t>
            </a:r>
            <a:endParaRPr 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58B866-6251-4682-819D-CE69FC2E7DB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04836" y="3963693"/>
            <a:ext cx="3709989" cy="8553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  <a:round/>
          </a:ln>
        </p:spPr>
        <p:txBody>
          <a:bodyPr wrap="square" lIns="182880" tIns="137160" rIns="182880" bIns="137160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2000" dirty="0"/>
              <a:t>Konfigurieren des Anrufparks und Abrufens mit PowerShell</a:t>
            </a:r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17F3C4-1235-4D4F-9493-258A6D453DC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04836" y="4935890"/>
            <a:ext cx="3709989" cy="85531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  <a:round/>
          </a:ln>
        </p:spPr>
        <p:txBody>
          <a:bodyPr wrap="square" lIns="182880" tIns="137160" rIns="182880" bIns="137160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/>
              <a:t>Problembehandlung</a:t>
            </a:r>
            <a:r>
              <a:rPr lang="en-US" sz="2000" dirty="0"/>
              <a:t> </a:t>
            </a:r>
            <a:r>
              <a:rPr lang="en-US" sz="2000" dirty="0" err="1"/>
              <a:t>Parken</a:t>
            </a:r>
            <a:r>
              <a:rPr lang="en-US" sz="2000" dirty="0"/>
              <a:t> von </a:t>
            </a:r>
            <a:r>
              <a:rPr lang="en-US" sz="2000" dirty="0" err="1"/>
              <a:t>Anrufen</a:t>
            </a:r>
            <a:endParaRPr lang="en-US" sz="2000" dirty="0"/>
          </a:p>
        </p:txBody>
      </p:sp>
      <p:pic>
        <p:nvPicPr>
          <p:cNvPr id="3" name="Picture 2" descr="Screenshot of Call park policy page in Teams admin center">
            <a:extLst>
              <a:ext uri="{FF2B5EF4-FFF2-40B4-BE49-F238E27FC236}">
                <a16:creationId xmlns:a16="http://schemas.microsoft.com/office/drawing/2014/main" id="{42B8C317-B7FA-4F0A-9FBA-8D7773F8A3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" t="11581" r="867" b="12815"/>
          <a:stretch/>
        </p:blipFill>
        <p:spPr>
          <a:xfrm>
            <a:off x="4460242" y="2024382"/>
            <a:ext cx="7376158" cy="3766818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230006751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94BBE-ED3C-4292-AB3D-F3B6114EF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02" y="341191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Verwalten</a:t>
            </a:r>
            <a:r>
              <a:rPr lang="en-US" dirty="0"/>
              <a:t> von </a:t>
            </a:r>
            <a:r>
              <a:rPr lang="en-US" dirty="0" err="1"/>
              <a:t>Anrufrichtlinien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69971-177C-471C-9146-448A2559879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74675" y="1435100"/>
            <a:ext cx="4043045" cy="112710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  <a:round/>
          </a:ln>
        </p:spPr>
        <p:txBody>
          <a:bodyPr wrap="square" lIns="137160" tIns="91440" rIns="137160" bIns="91440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/>
              <a:t>Erstellen</a:t>
            </a:r>
            <a:r>
              <a:rPr lang="en-US" sz="2000" dirty="0"/>
              <a:t> </a:t>
            </a:r>
            <a:r>
              <a:rPr lang="en-US" sz="2000" dirty="0" err="1"/>
              <a:t>einer</a:t>
            </a:r>
            <a:r>
              <a:rPr lang="en-US" sz="2000" dirty="0"/>
              <a:t> </a:t>
            </a:r>
            <a:r>
              <a:rPr lang="en-US" sz="2000" dirty="0" err="1"/>
              <a:t>benutzerdefinierten</a:t>
            </a:r>
            <a:r>
              <a:rPr lang="en-US" sz="2000" dirty="0"/>
              <a:t> </a:t>
            </a:r>
            <a:r>
              <a:rPr lang="en-US" sz="2000" dirty="0" err="1"/>
              <a:t>Aufrufrichtlinie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956C3C-47B8-4DC3-92A0-163E74A234B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74675" y="2671936"/>
            <a:ext cx="4043045" cy="112710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  <a:round/>
          </a:ln>
        </p:spPr>
        <p:txBody>
          <a:bodyPr wrap="square" lIns="137160" tIns="91440" rIns="137160" bIns="91440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/>
              <a:t>Ändern</a:t>
            </a:r>
            <a:r>
              <a:rPr lang="en-US" sz="2000" dirty="0"/>
              <a:t> </a:t>
            </a:r>
            <a:r>
              <a:rPr lang="en-US" sz="2000" dirty="0" err="1"/>
              <a:t>einer</a:t>
            </a:r>
            <a:r>
              <a:rPr lang="en-US" sz="2000" dirty="0"/>
              <a:t> </a:t>
            </a:r>
            <a:r>
              <a:rPr lang="en-US" sz="2000" dirty="0" err="1"/>
              <a:t>vorhandenen</a:t>
            </a:r>
            <a:r>
              <a:rPr lang="en-US" sz="2000" dirty="0"/>
              <a:t> </a:t>
            </a:r>
            <a:r>
              <a:rPr lang="en-US" sz="2000" dirty="0" err="1"/>
              <a:t>Aufrufrichtlinie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F46A83-1148-4973-B427-F4938843BA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74675" y="3908772"/>
            <a:ext cx="4043045" cy="112710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  <a:round/>
          </a:ln>
        </p:spPr>
        <p:txBody>
          <a:bodyPr wrap="square" lIns="137160" tIns="91440" rIns="137160" bIns="91440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2000" dirty="0"/>
              <a:t>Zuweisen einer Aufrufrichtlinie zu einem Benutzer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ADA32-2886-4A6B-AEE8-0BC33ABD224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74675" y="5145608"/>
            <a:ext cx="4043045" cy="112710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  <a:round/>
          </a:ln>
        </p:spPr>
        <p:txBody>
          <a:bodyPr wrap="square" lIns="137160" tIns="91440" rIns="137160" bIns="91440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/>
              <a:t>Aufrufen</a:t>
            </a:r>
            <a:r>
              <a:rPr lang="en-US" sz="2000" dirty="0"/>
              <a:t> von </a:t>
            </a:r>
            <a:r>
              <a:rPr lang="en-US" sz="2000" dirty="0" err="1"/>
              <a:t>Richtlinieneinstellungen</a:t>
            </a:r>
            <a:endParaRPr lang="en-US" sz="2000" dirty="0"/>
          </a:p>
        </p:txBody>
      </p:sp>
      <p:pic>
        <p:nvPicPr>
          <p:cNvPr id="35" name="Picture 34" descr="Screenshot of Calling policy page in Teams admin center">
            <a:extLst>
              <a:ext uri="{FF2B5EF4-FFF2-40B4-BE49-F238E27FC236}">
                <a16:creationId xmlns:a16="http://schemas.microsoft.com/office/drawing/2014/main" id="{9B7FC687-6F9C-4535-937A-362345480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" t="6274" r="604" b="4504"/>
          <a:stretch/>
        </p:blipFill>
        <p:spPr>
          <a:xfrm>
            <a:off x="4763136" y="1432560"/>
            <a:ext cx="7083424" cy="4840606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190944275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94BBE-ED3C-4292-AB3D-F3B6114EF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93" y="341191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Verwalten</a:t>
            </a:r>
            <a:r>
              <a:rPr lang="en-US" dirty="0"/>
              <a:t> von </a:t>
            </a:r>
            <a:r>
              <a:rPr lang="en-US" dirty="0" err="1"/>
              <a:t>Anrufer</a:t>
            </a:r>
            <a:r>
              <a:rPr lang="en-US" dirty="0"/>
              <a:t>-ID-</a:t>
            </a:r>
            <a:r>
              <a:rPr lang="en-US" dirty="0" err="1"/>
              <a:t>Richtlinien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59878-50DC-4B36-85FC-AEDC17C2AE0B}"/>
              </a:ext>
            </a:extLst>
          </p:cNvPr>
          <p:cNvSpPr txBox="1">
            <a:spLocks/>
          </p:cNvSpPr>
          <p:nvPr/>
        </p:nvSpPr>
        <p:spPr>
          <a:xfrm>
            <a:off x="579120" y="1531112"/>
            <a:ext cx="1123791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33149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4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66298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3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70304" marR="0" indent="-204005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859738" marR="0" indent="-184576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24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044314" marR="0" indent="-171624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2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6084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1737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389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43042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>
                <a:latin typeface="+mj-lt"/>
              </a:rPr>
              <a:t>Anrufer-ID-Richtlinien in Microsoft Teams können Ihnen helfen, den Anrufer zu ändern oder zu blockieren:</a:t>
            </a:r>
            <a:endParaRPr lang="en-US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14483-30CA-41AD-9EB4-8D51D5CF93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79120" y="2019300"/>
            <a:ext cx="3215640" cy="91615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  <a:round/>
          </a:ln>
        </p:spPr>
        <p:txBody>
          <a:bodyPr wrap="square" lIns="182880" tIns="137160" rIns="182880" bIns="137160" rtlCol="0" anchor="ctr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/>
              <a:t>Erstellen</a:t>
            </a:r>
            <a:r>
              <a:rPr lang="en-US" sz="2000" dirty="0"/>
              <a:t> </a:t>
            </a:r>
            <a:r>
              <a:rPr lang="en-US" sz="2000" dirty="0" err="1"/>
              <a:t>einer</a:t>
            </a:r>
            <a:r>
              <a:rPr lang="en-US" sz="2000" dirty="0"/>
              <a:t> </a:t>
            </a:r>
            <a:r>
              <a:rPr lang="en-US" sz="2000" dirty="0" err="1"/>
              <a:t>benutzerdefinierten</a:t>
            </a:r>
            <a:r>
              <a:rPr lang="en-US" sz="2000" dirty="0"/>
              <a:t> </a:t>
            </a:r>
            <a:r>
              <a:rPr lang="en-US" sz="2000" dirty="0" err="1"/>
              <a:t>Anrufer</a:t>
            </a:r>
            <a:r>
              <a:rPr lang="en-US" sz="2000" dirty="0"/>
              <a:t>-ID-</a:t>
            </a:r>
            <a:r>
              <a:rPr lang="en-US" sz="2000" dirty="0" err="1"/>
              <a:t>Richtlinie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976D1-0C14-470C-B6B3-836A12129E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79120" y="3046730"/>
            <a:ext cx="3215640" cy="91615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  <a:round/>
          </a:ln>
        </p:spPr>
        <p:txBody>
          <a:bodyPr wrap="square" lIns="182880" tIns="137160" rIns="182880" bIns="137160" rtlCol="0" anchor="ctr">
            <a:no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 err="1"/>
              <a:t>Bearbeiten</a:t>
            </a:r>
            <a:r>
              <a:rPr lang="en-US" sz="2000" dirty="0"/>
              <a:t> </a:t>
            </a:r>
            <a:r>
              <a:rPr lang="en-US" sz="2000" dirty="0" err="1"/>
              <a:t>einer</a:t>
            </a:r>
            <a:r>
              <a:rPr lang="en-US" sz="2000" dirty="0"/>
              <a:t> </a:t>
            </a:r>
            <a:r>
              <a:rPr lang="en-US" sz="2000" dirty="0" err="1"/>
              <a:t>Anrufer</a:t>
            </a:r>
            <a:r>
              <a:rPr lang="en-US" sz="2000" dirty="0"/>
              <a:t>-ID-</a:t>
            </a:r>
            <a:r>
              <a:rPr lang="en-US" sz="2000" dirty="0" err="1"/>
              <a:t>Richtlinie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3E636B-CFC8-4518-9B5B-0BB554450E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79120" y="4074160"/>
            <a:ext cx="3215640" cy="140081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  <a:round/>
          </a:ln>
        </p:spPr>
        <p:txBody>
          <a:bodyPr wrap="square" lIns="182880" tIns="137160" rIns="182880" bIns="137160" rtlCol="0" anchor="ctr">
            <a:no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de-DE" sz="2000" dirty="0"/>
              <a:t>Zuweisen einer benutzerdefinierten Anrufer-ID-Richtlinie für Benutzer über PowerShell</a:t>
            </a:r>
            <a:endParaRPr lang="en-US" sz="2000" dirty="0"/>
          </a:p>
        </p:txBody>
      </p:sp>
      <p:pic>
        <p:nvPicPr>
          <p:cNvPr id="34" name="Picture 33" descr="Screenshot of new caller ID policy page in the admin center">
            <a:extLst>
              <a:ext uri="{FF2B5EF4-FFF2-40B4-BE49-F238E27FC236}">
                <a16:creationId xmlns:a16="http://schemas.microsoft.com/office/drawing/2014/main" id="{5D624A50-E865-4018-AAD4-B22135DFF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" t="17458" r="846" b="18165"/>
          <a:stretch/>
        </p:blipFill>
        <p:spPr>
          <a:xfrm>
            <a:off x="3923488" y="2032001"/>
            <a:ext cx="7923072" cy="3430270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293094285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94BBE-ED3C-4292-AB3D-F3B6114EF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330906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Direct Routing-</a:t>
            </a:r>
            <a:r>
              <a:rPr lang="en-US" dirty="0" err="1"/>
              <a:t>Integritätsdashboard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C5A8CC2-5747-4F2D-A88E-13BB52509670}"/>
              </a:ext>
            </a:extLst>
          </p:cNvPr>
          <p:cNvSpPr txBox="1">
            <a:spLocks/>
          </p:cNvSpPr>
          <p:nvPr/>
        </p:nvSpPr>
        <p:spPr>
          <a:xfrm>
            <a:off x="600059" y="1033272"/>
            <a:ext cx="11237913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33149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4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66298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3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70304" marR="0" indent="-204005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859738" marR="0" indent="-184576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24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044314" marR="0" indent="-171624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2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6084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1737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389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43042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>
                <a:latin typeface="+mj-lt"/>
              </a:rPr>
              <a:t>Überwachen Sie die Verbindung zwischen Ihrem Session Border Controller und der </a:t>
            </a:r>
            <a:r>
              <a:rPr lang="de-DE" sz="2000" dirty="0" err="1">
                <a:latin typeface="+mj-lt"/>
              </a:rPr>
              <a:t>Direct</a:t>
            </a:r>
            <a:r>
              <a:rPr lang="de-DE" sz="2000" dirty="0">
                <a:latin typeface="+mj-lt"/>
              </a:rPr>
              <a:t> Routing-Schnittstelle:</a:t>
            </a:r>
            <a:endParaRPr lang="en-US" sz="20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F5DC89-8F2E-4637-ADC0-D43BC68E0EDC}"/>
              </a:ext>
            </a:extLst>
          </p:cNvPr>
          <p:cNvSpPr/>
          <p:nvPr/>
        </p:nvSpPr>
        <p:spPr>
          <a:xfrm>
            <a:off x="574673" y="1766890"/>
            <a:ext cx="2753313" cy="65867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9728" tIns="64008" rIns="109728" bIns="64008" numCol="1" spcCol="1270" anchor="ctr" anchorCtr="0">
            <a:noAutofit/>
          </a:bodyPr>
          <a:lstStyle/>
          <a:p>
            <a:pPr>
              <a:spcBef>
                <a:spcPts val="400"/>
              </a:spcBef>
              <a:spcAft>
                <a:spcPts val="200"/>
              </a:spcAft>
            </a:pPr>
            <a:r>
              <a:rPr lang="en-US" sz="2000" dirty="0">
                <a:solidFill>
                  <a:schemeClr val="tx1"/>
                </a:solidFill>
              </a:rPr>
              <a:t>Allgemeine Gesundheit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912A1E-42CF-4572-B914-CBD218DD5FF6}"/>
              </a:ext>
            </a:extLst>
          </p:cNvPr>
          <p:cNvSpPr/>
          <p:nvPr/>
        </p:nvSpPr>
        <p:spPr>
          <a:xfrm>
            <a:off x="3453278" y="1766889"/>
            <a:ext cx="4355755" cy="65867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9728" tIns="64008" rIns="109728" bIns="64008" numCol="1" spcCol="1270" anchor="ctr" anchorCtr="0">
            <a:noAutofit/>
          </a:bodyPr>
          <a:lstStyle/>
          <a:p>
            <a:pPr>
              <a:spcBef>
                <a:spcPts val="400"/>
              </a:spcBef>
              <a:spcAft>
                <a:spcPts val="200"/>
              </a:spcAft>
            </a:pPr>
            <a:r>
              <a:rPr lang="de-DE" sz="2000" dirty="0">
                <a:solidFill>
                  <a:schemeClr val="tx1"/>
                </a:solidFill>
              </a:rPr>
              <a:t>Detaillierte Informationen zu jedem SBC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51CD58-C73A-40C3-9DA4-53C00931FC79}"/>
              </a:ext>
            </a:extLst>
          </p:cNvPr>
          <p:cNvSpPr/>
          <p:nvPr/>
        </p:nvSpPr>
        <p:spPr>
          <a:xfrm>
            <a:off x="7934325" y="1766888"/>
            <a:ext cx="3940808" cy="65867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9728" tIns="64008" rIns="109728" bIns="64008" numCol="1" spcCol="1270" anchor="ctr" anchorCtr="0">
            <a:noAutofit/>
          </a:bodyPr>
          <a:lstStyle/>
          <a:p>
            <a:pPr>
              <a:spcBef>
                <a:spcPts val="400"/>
              </a:spcBef>
              <a:spcAft>
                <a:spcPts val="200"/>
              </a:spcAft>
            </a:pPr>
            <a:r>
              <a:rPr lang="en-US" sz="2000" dirty="0" err="1">
                <a:solidFill>
                  <a:schemeClr val="tx1"/>
                </a:solidFill>
              </a:rPr>
              <a:t>Netzwerkeffektivitätsverhältnis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2E4541-1043-4121-94EA-5480F107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68007" y="2548572"/>
            <a:ext cx="11300460" cy="3613237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 descr="Screenshot of Health Dashboard ">
            <a:extLst>
              <a:ext uri="{FF2B5EF4-FFF2-40B4-BE49-F238E27FC236}">
                <a16:creationId xmlns:a16="http://schemas.microsoft.com/office/drawing/2014/main" id="{BE74394B-9BEE-4DFE-B206-95032A5A33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0840" y="2646844"/>
            <a:ext cx="4950742" cy="3400792"/>
          </a:xfrm>
          <a:prstGeom prst="rect">
            <a:avLst/>
          </a:prstGeom>
          <a:effectLst/>
        </p:spPr>
      </p:pic>
      <p:pic>
        <p:nvPicPr>
          <p:cNvPr id="4" name="Picture 3" descr="Screenshot of Direct routing that shows Health Dashboard statistics">
            <a:extLst>
              <a:ext uri="{FF2B5EF4-FFF2-40B4-BE49-F238E27FC236}">
                <a16:creationId xmlns:a16="http://schemas.microsoft.com/office/drawing/2014/main" id="{73910BB5-F9F7-406D-B5CA-04DE1BDDE1F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701" y="2646844"/>
            <a:ext cx="5963635" cy="340079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039924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79437" y="3066376"/>
            <a:ext cx="2253723" cy="861774"/>
          </a:xfrm>
        </p:spPr>
        <p:txBody>
          <a:bodyPr>
            <a:normAutofit fontScale="90000"/>
          </a:bodyPr>
          <a:lstStyle/>
          <a:p>
            <a:r>
              <a:rPr lang="en-US" dirty="0"/>
              <a:t>Modul 6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pic>
        <p:nvPicPr>
          <p:cNvPr id="4" name="Picture 3" descr="Icon of three people around a table">
            <a:extLst>
              <a:ext uri="{FF2B5EF4-FFF2-40B4-BE49-F238E27FC236}">
                <a16:creationId xmlns:a16="http://schemas.microsoft.com/office/drawing/2014/main" id="{493BA9DB-A6E8-4880-A3ED-567B3240974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89362" y="1231411"/>
            <a:ext cx="950976" cy="95097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582106D-E9C3-4FC5-B879-BB63B2B87381}"/>
              </a:ext>
            </a:extLst>
          </p:cNvPr>
          <p:cNvSpPr txBox="1"/>
          <p:nvPr/>
        </p:nvSpPr>
        <p:spPr>
          <a:xfrm>
            <a:off x="5014656" y="1537622"/>
            <a:ext cx="644599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200" dirty="0"/>
              <a:t>Verwalten von Live-Event- und Besprechungserlebnissen</a:t>
            </a:r>
            <a:endParaRPr lang="en-US" sz="2200" dirty="0"/>
          </a:p>
        </p:txBody>
      </p:sp>
      <p:pic>
        <p:nvPicPr>
          <p:cNvPr id="6" name="Picture 5" descr="Icon of a telephone">
            <a:extLst>
              <a:ext uri="{FF2B5EF4-FFF2-40B4-BE49-F238E27FC236}">
                <a16:creationId xmlns:a16="http://schemas.microsoft.com/office/drawing/2014/main" id="{F1254BA6-1033-48A2-9647-1926EFCAD62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89363" y="2636561"/>
            <a:ext cx="950976" cy="95097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175F351-5D93-4401-9ADD-198DB30C1C33}"/>
              </a:ext>
            </a:extLst>
          </p:cNvPr>
          <p:cNvSpPr txBox="1"/>
          <p:nvPr/>
        </p:nvSpPr>
        <p:spPr>
          <a:xfrm>
            <a:off x="5014656" y="2942772"/>
            <a:ext cx="394230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dirty="0" err="1"/>
              <a:t>Verwalten</a:t>
            </a:r>
            <a:r>
              <a:rPr lang="en-US" sz="2200" dirty="0"/>
              <a:t> von </a:t>
            </a:r>
            <a:r>
              <a:rPr lang="en-US" sz="2200" dirty="0" err="1"/>
              <a:t>Telefonnummern</a:t>
            </a:r>
            <a:endParaRPr lang="en-US" sz="2200" dirty="0"/>
          </a:p>
        </p:txBody>
      </p:sp>
      <p:pic>
        <p:nvPicPr>
          <p:cNvPr id="8" name="Picture 7" descr="Icon of telephone handset">
            <a:extLst>
              <a:ext uri="{FF2B5EF4-FFF2-40B4-BE49-F238E27FC236}">
                <a16:creationId xmlns:a16="http://schemas.microsoft.com/office/drawing/2014/main" id="{CE84EE9F-EBF0-4C90-8C2A-CB4B1CBE592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789362" y="4041711"/>
            <a:ext cx="950976" cy="95097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8795538-BBF8-40D7-86CB-403AC5658CDF}"/>
              </a:ext>
            </a:extLst>
          </p:cNvPr>
          <p:cNvSpPr txBox="1"/>
          <p:nvPr/>
        </p:nvSpPr>
        <p:spPr>
          <a:xfrm>
            <a:off x="5014656" y="4347922"/>
            <a:ext cx="5811463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200" dirty="0"/>
              <a:t>Verwalten des Telefonsystems für Microsoft-Teams</a:t>
            </a:r>
            <a:endParaRPr lang="en-US" sz="2200" dirty="0"/>
          </a:p>
        </p:txBody>
      </p:sp>
      <p:pic>
        <p:nvPicPr>
          <p:cNvPr id="10" name="Picture 9" descr="Icon of a wrench">
            <a:extLst>
              <a:ext uri="{FF2B5EF4-FFF2-40B4-BE49-F238E27FC236}">
                <a16:creationId xmlns:a16="http://schemas.microsoft.com/office/drawing/2014/main" id="{4A9EB0F6-4FE7-4EA2-A547-5ABBFEF2BA9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789362" y="5446862"/>
            <a:ext cx="950976" cy="95097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B47970C-E40C-44FB-85A1-9044DB7F8A1F}"/>
              </a:ext>
            </a:extLst>
          </p:cNvPr>
          <p:cNvSpPr txBox="1"/>
          <p:nvPr/>
        </p:nvSpPr>
        <p:spPr>
          <a:xfrm>
            <a:off x="5014656" y="5753073"/>
            <a:ext cx="549470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200" dirty="0"/>
              <a:t>Troubleshot Audio-, Video- und Client-</a:t>
            </a:r>
            <a:r>
              <a:rPr lang="en-US" sz="2200" dirty="0" err="1"/>
              <a:t>Probleme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2263086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544D-AACF-4452-972F-3F47418DE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11" y="341191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Microsoft Teams-Add-On-</a:t>
            </a:r>
            <a:r>
              <a:rPr lang="en-US" dirty="0" err="1"/>
              <a:t>Lizenzierung</a:t>
            </a:r>
            <a:endParaRPr lang="en-US" dirty="0"/>
          </a:p>
        </p:txBody>
      </p:sp>
      <p:pic>
        <p:nvPicPr>
          <p:cNvPr id="92" name="Picture 91" descr="Icon of a triangle with an series of arc extending from it">
            <a:extLst>
              <a:ext uri="{FF2B5EF4-FFF2-40B4-BE49-F238E27FC236}">
                <a16:creationId xmlns:a16="http://schemas.microsoft.com/office/drawing/2014/main" id="{F6A8BFEC-DC83-49CA-8FDA-05709EC5760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0229" y="1257300"/>
            <a:ext cx="854872" cy="8548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51DACAD-8898-458F-9CA3-031F1270FC72}"/>
              </a:ext>
            </a:extLst>
          </p:cNvPr>
          <p:cNvSpPr/>
          <p:nvPr/>
        </p:nvSpPr>
        <p:spPr>
          <a:xfrm>
            <a:off x="1722438" y="1530848"/>
            <a:ext cx="9929178" cy="307777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+mj-lt"/>
              </a:rPr>
              <a:t>Audiokonferenzen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0F3-97D0-4908-8701-780B2069F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22438" y="2241452"/>
            <a:ext cx="1010736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 descr="Icon of two squares and two lines extended besides each square">
            <a:extLst>
              <a:ext uri="{FF2B5EF4-FFF2-40B4-BE49-F238E27FC236}">
                <a16:creationId xmlns:a16="http://schemas.microsoft.com/office/drawing/2014/main" id="{DA66EA0C-41C6-4DB8-8D2D-F46DA59D034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0229" y="2370328"/>
            <a:ext cx="854872" cy="85487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F9FED2A-90F6-42CA-8DCA-7D6ABE485C9E}"/>
              </a:ext>
            </a:extLst>
          </p:cNvPr>
          <p:cNvSpPr/>
          <p:nvPr/>
        </p:nvSpPr>
        <p:spPr>
          <a:xfrm>
            <a:off x="1722438" y="2643876"/>
            <a:ext cx="9929178" cy="307777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+mj-lt"/>
              </a:rPr>
              <a:t>Gebührenfreie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Nummern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E94EAB-5EC1-4D21-B1A7-47F8A152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22438" y="3354883"/>
            <a:ext cx="1011708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 descr="Icon of tablet and cell-phone">
            <a:extLst>
              <a:ext uri="{FF2B5EF4-FFF2-40B4-BE49-F238E27FC236}">
                <a16:creationId xmlns:a16="http://schemas.microsoft.com/office/drawing/2014/main" id="{97347BEE-3D2A-4DD2-B313-83F5A914D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29" y="3483356"/>
            <a:ext cx="856488" cy="85648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DF1BE00-F749-4B90-A05C-1404755CD915}"/>
              </a:ext>
            </a:extLst>
          </p:cNvPr>
          <p:cNvSpPr/>
          <p:nvPr/>
        </p:nvSpPr>
        <p:spPr>
          <a:xfrm>
            <a:off x="1722438" y="3681512"/>
            <a:ext cx="8940800" cy="307777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+mj-lt"/>
              </a:rPr>
              <a:t>Telefonsystem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69DF23-91B4-4DF7-A684-3F5123509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22438" y="4312313"/>
            <a:ext cx="1011708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 descr="Icon of a book">
            <a:extLst>
              <a:ext uri="{FF2B5EF4-FFF2-40B4-BE49-F238E27FC236}">
                <a16:creationId xmlns:a16="http://schemas.microsoft.com/office/drawing/2014/main" id="{357A4718-99DB-4284-894E-6770523E7CD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0229" y="4559136"/>
            <a:ext cx="854872" cy="8548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8C6ACA-CB74-411D-8353-24E996C5CA2A}"/>
              </a:ext>
            </a:extLst>
          </p:cNvPr>
          <p:cNvSpPr/>
          <p:nvPr/>
        </p:nvSpPr>
        <p:spPr>
          <a:xfrm>
            <a:off x="1722438" y="4597608"/>
            <a:ext cx="9428162" cy="961802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+mj-lt"/>
              </a:rPr>
              <a:t>Anrufpläne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: 
</a:t>
            </a:r>
            <a:r>
              <a:rPr lang="en-US" sz="2000" dirty="0" err="1">
                <a:solidFill>
                  <a:schemeClr val="tx1"/>
                </a:solidFill>
              </a:rPr>
              <a:t>Inländische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Anrufpläne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>
                <a:solidFill>
                  <a:schemeClr val="tx1"/>
                </a:solidFill>
              </a:rPr>
              <a:t>Inländische</a:t>
            </a:r>
            <a:r>
              <a:rPr lang="en-US" sz="2000" dirty="0">
                <a:solidFill>
                  <a:schemeClr val="tx1"/>
                </a:solidFill>
              </a:rPr>
              <a:t> und </a:t>
            </a:r>
            <a:r>
              <a:rPr lang="en-US" sz="2000" dirty="0" err="1">
                <a:solidFill>
                  <a:schemeClr val="tx1"/>
                </a:solidFill>
              </a:rPr>
              <a:t>internationale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Anrufpläne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7EE648-8C4E-4CA8-BE1E-2A5018779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22438" y="5791229"/>
            <a:ext cx="1011708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 descr="Icon of three people">
            <a:extLst>
              <a:ext uri="{FF2B5EF4-FFF2-40B4-BE49-F238E27FC236}">
                <a16:creationId xmlns:a16="http://schemas.microsoft.com/office/drawing/2014/main" id="{180A41A2-A188-4408-A3F9-827A6EC5656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0229" y="5711028"/>
            <a:ext cx="854872" cy="8548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DC48D60-3718-4C2D-875E-6364E96DE9A8}"/>
              </a:ext>
            </a:extLst>
          </p:cNvPr>
          <p:cNvSpPr/>
          <p:nvPr/>
        </p:nvSpPr>
        <p:spPr>
          <a:xfrm>
            <a:off x="1722438" y="5984576"/>
            <a:ext cx="9929178" cy="307777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Microsoft Teams-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Räume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912772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51" y="3054064"/>
            <a:ext cx="9070923" cy="886397"/>
          </a:xfrm>
        </p:spPr>
        <p:txBody>
          <a:bodyPr/>
          <a:lstStyle/>
          <a:p>
            <a:r>
              <a:rPr lang="en-US" dirty="0" err="1"/>
              <a:t>Lektion</a:t>
            </a:r>
            <a:r>
              <a:rPr lang="en-US" dirty="0"/>
              <a:t> 4: Troubleshot-Audio-, Video- und Client-</a:t>
            </a:r>
            <a:r>
              <a:rPr lang="en-US" dirty="0" err="1"/>
              <a:t>Probleme</a:t>
            </a:r>
            <a:endParaRPr lang="en-US" dirty="0"/>
          </a:p>
        </p:txBody>
      </p:sp>
      <p:pic>
        <p:nvPicPr>
          <p:cNvPr id="6" name="Picture 5" descr="Icon of a wrench">
            <a:extLst>
              <a:ext uri="{FF2B5EF4-FFF2-40B4-BE49-F238E27FC236}">
                <a16:creationId xmlns:a16="http://schemas.microsoft.com/office/drawing/2014/main" id="{C66F4A27-ACE4-4212-A0D6-E67E3BD5A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410" y="2938966"/>
            <a:ext cx="1116590" cy="11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3104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00058" y="365223"/>
            <a:ext cx="6257941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Lektion</a:t>
            </a:r>
            <a:r>
              <a:rPr lang="en-US" dirty="0"/>
              <a:t> </a:t>
            </a:r>
            <a:r>
              <a:rPr lang="en-US" dirty="0" err="1"/>
              <a:t>Einführung</a:t>
            </a:r>
            <a:r>
              <a:rPr lang="en-US" dirty="0"/>
              <a:t>  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6CA6FF8-D679-402E-8D28-A9A5F6E56678}"/>
              </a:ext>
            </a:extLst>
          </p:cNvPr>
          <p:cNvSpPr txBox="1"/>
          <p:nvPr/>
        </p:nvSpPr>
        <p:spPr>
          <a:xfrm>
            <a:off x="600058" y="1082809"/>
            <a:ext cx="6130942" cy="4068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200"/>
              </a:spcAft>
            </a:pPr>
            <a:r>
              <a:rPr lang="de-DE" sz="2200">
                <a:latin typeface="+mj-lt"/>
              </a:rPr>
              <a:t>Nach dieser Lektion können Sie: 
</a:t>
            </a:r>
            <a:endParaRPr lang="en-US" sz="2200" dirty="0">
              <a:latin typeface="+mj-lt"/>
            </a:endParaRPr>
          </a:p>
        </p:txBody>
      </p:sp>
      <p:pic>
        <p:nvPicPr>
          <p:cNvPr id="8" name="Picture 7" descr="Icon of a key">
            <a:extLst>
              <a:ext uri="{FF2B5EF4-FFF2-40B4-BE49-F238E27FC236}">
                <a16:creationId xmlns:a16="http://schemas.microsoft.com/office/drawing/2014/main" id="{EB73F86C-0836-41DC-ACED-E73B19E922A3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706357"/>
            <a:ext cx="952500" cy="9509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DEE858-22C8-446A-96F0-5B6DC287B350}"/>
              </a:ext>
            </a:extLst>
          </p:cNvPr>
          <p:cNvSpPr txBox="1"/>
          <p:nvPr/>
        </p:nvSpPr>
        <p:spPr>
          <a:xfrm>
            <a:off x="1795680" y="1874068"/>
            <a:ext cx="493531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de-DE" sz="2000" dirty="0"/>
              <a:t>Beschreiben der wichtigsten Aspekte der Team-Fehlerbehebung</a:t>
            </a:r>
            <a:endParaRPr lang="en-US" sz="2000" dirty="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AB8CCEC-1F2B-4D1E-BC9A-49A1C3E01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95680" y="2954312"/>
            <a:ext cx="493531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con of a screen with a person in it representing a videocall">
            <a:extLst>
              <a:ext uri="{FF2B5EF4-FFF2-40B4-BE49-F238E27FC236}">
                <a16:creationId xmlns:a16="http://schemas.microsoft.com/office/drawing/2014/main" id="{121ECFF3-BA7C-476A-830A-703CBE18E2D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3251291"/>
            <a:ext cx="952500" cy="950976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81D5121B-6204-4B80-9011-B1C7EA200E60}"/>
              </a:ext>
            </a:extLst>
          </p:cNvPr>
          <p:cNvSpPr txBox="1"/>
          <p:nvPr/>
        </p:nvSpPr>
        <p:spPr>
          <a:xfrm>
            <a:off x="1795680" y="3419002"/>
            <a:ext cx="493531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de-DE" sz="2000" dirty="0"/>
              <a:t>Optimieren der Anrufqualität mithilfe von Call Analytics</a:t>
            </a:r>
            <a:endParaRPr lang="en-US" sz="2000" dirty="0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B61FF90-267F-4189-82C0-5C052E75D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95680" y="4499246"/>
            <a:ext cx="4935319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Icon of two documents">
            <a:extLst>
              <a:ext uri="{FF2B5EF4-FFF2-40B4-BE49-F238E27FC236}">
                <a16:creationId xmlns:a16="http://schemas.microsoft.com/office/drawing/2014/main" id="{0AF023E2-62F6-4C9C-8563-3590E8DF1E7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4796225"/>
            <a:ext cx="952500" cy="950976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3D359E40-7B06-4E9B-A52C-A72E98209FA6}"/>
              </a:ext>
            </a:extLst>
          </p:cNvPr>
          <p:cNvSpPr txBox="1"/>
          <p:nvPr/>
        </p:nvSpPr>
        <p:spPr>
          <a:xfrm>
            <a:off x="1795679" y="4963936"/>
            <a:ext cx="493531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lvl="2"/>
            <a:r>
              <a:rPr lang="de-DE" sz="2000" dirty="0"/>
              <a:t>Analysieren der Anrufqualität mithilfe des Call Quality Dashboards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045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544D-AACF-4452-972F-3F47418DE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37" y="366280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Übersicht</a:t>
            </a:r>
            <a:r>
              <a:rPr lang="en-US" dirty="0"/>
              <a:t> über die </a:t>
            </a:r>
            <a:r>
              <a:rPr lang="en-US" dirty="0" err="1"/>
              <a:t>Fehlerbehebung</a:t>
            </a:r>
            <a:endParaRPr lang="en-US" dirty="0"/>
          </a:p>
        </p:txBody>
      </p:sp>
      <p:pic>
        <p:nvPicPr>
          <p:cNvPr id="109" name="Picture 108" descr="Icon of two people with chat bubble ">
            <a:extLst>
              <a:ext uri="{FF2B5EF4-FFF2-40B4-BE49-F238E27FC236}">
                <a16:creationId xmlns:a16="http://schemas.microsoft.com/office/drawing/2014/main" id="{C7A2ADE2-A42F-4691-A3AA-C843A035060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0229" y="1257300"/>
            <a:ext cx="854872" cy="8548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51DACAD-8898-458F-9CA3-031F1270FC72}"/>
              </a:ext>
            </a:extLst>
          </p:cNvPr>
          <p:cNvSpPr/>
          <p:nvPr/>
        </p:nvSpPr>
        <p:spPr>
          <a:xfrm>
            <a:off x="1646238" y="1530848"/>
            <a:ext cx="101346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Beheben von Verbindungsproblemen mit dem Microsoft Teams-Client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0F3-97D0-4908-8701-780B2069F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46238" y="2201535"/>
            <a:ext cx="101346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Icon of a computer monitor">
            <a:extLst>
              <a:ext uri="{FF2B5EF4-FFF2-40B4-BE49-F238E27FC236}">
                <a16:creationId xmlns:a16="http://schemas.microsoft.com/office/drawing/2014/main" id="{22ABD980-C774-4483-9E5A-CBD9C069778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0229" y="2290896"/>
            <a:ext cx="854872" cy="85487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F9FED2A-90F6-42CA-8DCA-7D6ABE485C9E}"/>
              </a:ext>
            </a:extLst>
          </p:cNvPr>
          <p:cNvSpPr/>
          <p:nvPr/>
        </p:nvSpPr>
        <p:spPr>
          <a:xfrm>
            <a:off x="1646238" y="2564445"/>
            <a:ext cx="101346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+mj-lt"/>
              </a:rPr>
              <a:t>Microsoft Teams-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Clientcache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löschen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(Windows, Android und iOS)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E94EAB-5EC1-4D21-B1A7-47F8A152F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46238" y="3235132"/>
            <a:ext cx="101346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 descr="Icon of two documents">
            <a:extLst>
              <a:ext uri="{FF2B5EF4-FFF2-40B4-BE49-F238E27FC236}">
                <a16:creationId xmlns:a16="http://schemas.microsoft.com/office/drawing/2014/main" id="{78449861-A9DB-4709-9023-D61AFD468E2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0229" y="3324492"/>
            <a:ext cx="854872" cy="8548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DF1BE00-F749-4B90-A05C-1404755CD915}"/>
              </a:ext>
            </a:extLst>
          </p:cNvPr>
          <p:cNvSpPr/>
          <p:nvPr/>
        </p:nvSpPr>
        <p:spPr>
          <a:xfrm>
            <a:off x="1646238" y="3598042"/>
            <a:ext cx="101346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de-DE" sz="2000" dirty="0">
                <a:solidFill>
                  <a:schemeClr val="tx1"/>
                </a:solidFill>
                <a:latin typeface="+mj-lt"/>
              </a:rPr>
              <a:t>Verwenden von Protokolldateien bei der Fehlerbehebung bei Microsoft Teams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69DF23-91B4-4DF7-A684-3F5123509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46238" y="4268729"/>
            <a:ext cx="101346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 descr="Icon of circular arrow">
            <a:extLst>
              <a:ext uri="{FF2B5EF4-FFF2-40B4-BE49-F238E27FC236}">
                <a16:creationId xmlns:a16="http://schemas.microsoft.com/office/drawing/2014/main" id="{75405497-A3AC-4312-909A-CAC062042DC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0229" y="4358089"/>
            <a:ext cx="854872" cy="8548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DC48D60-3718-4C2D-875E-6364E96DE9A8}"/>
              </a:ext>
            </a:extLst>
          </p:cNvPr>
          <p:cNvSpPr/>
          <p:nvPr/>
        </p:nvSpPr>
        <p:spPr>
          <a:xfrm>
            <a:off x="1646238" y="4631637"/>
            <a:ext cx="1013460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+mj-lt"/>
              </a:rPr>
              <a:t>Debugprotokolle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oder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Diagnoseprotokolle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7EE648-8C4E-4CA8-BE1E-2A5018779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46238" y="5331958"/>
            <a:ext cx="101346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Icon of a screen with a person in it representing a videocall">
            <a:extLst>
              <a:ext uri="{FF2B5EF4-FFF2-40B4-BE49-F238E27FC236}">
                <a16:creationId xmlns:a16="http://schemas.microsoft.com/office/drawing/2014/main" id="{DACCAD9B-02A2-46F6-AAD4-A37C199B0BAA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0229" y="5527154"/>
            <a:ext cx="854872" cy="8548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8C6ACA-CB74-411D-8353-24E996C5CA2A}"/>
              </a:ext>
            </a:extLst>
          </p:cNvPr>
          <p:cNvSpPr/>
          <p:nvPr/>
        </p:nvSpPr>
        <p:spPr>
          <a:xfrm>
            <a:off x="1646238" y="5430974"/>
            <a:ext cx="10134600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de-DE" sz="2000">
                <a:solidFill>
                  <a:schemeClr val="tx1"/>
                </a:solidFill>
                <a:latin typeface="+mj-lt"/>
              </a:rPr>
              <a:t>Teams Koexistenz-Problembehandlung mit Skype for Business-Benutzern:
Verwenden von Koexistenzmodi zur Fehlerbehebung 
Untersuchen der Kommunikation mit externen oder Föderationen 
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66080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94BBE-ED3C-4292-AB3D-F3B6114EF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73" y="359562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Optimieren der Anrufqualität mithilfe von Call Analytics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A56046C-D973-49D0-ADDE-D71894F71F20}"/>
              </a:ext>
            </a:extLst>
          </p:cNvPr>
          <p:cNvSpPr/>
          <p:nvPr/>
        </p:nvSpPr>
        <p:spPr>
          <a:xfrm>
            <a:off x="593406" y="1435099"/>
            <a:ext cx="4715194" cy="4758810"/>
          </a:xfrm>
          <a:prstGeom prst="rect">
            <a:avLst/>
          </a:prstGeom>
          <a:solidFill>
            <a:srgbClr val="F2F2F2"/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4388" tIns="124388" rIns="124388" bIns="124388" numCol="1" spcCol="1270" anchor="t" anchorCtr="0">
            <a:noAutofit/>
          </a:bodyPr>
          <a:lstStyle/>
          <a:p>
            <a:pPr lvl="0" defTabSz="933450">
              <a:spcBef>
                <a:spcPts val="1800"/>
              </a:spcBef>
            </a:pPr>
            <a:r>
              <a:rPr lang="de-DE" sz="2400" dirty="0">
                <a:solidFill>
                  <a:schemeClr val="tx1"/>
                </a:solidFill>
                <a:latin typeface="+mj-lt"/>
              </a:rPr>
              <a:t>Beheben Sie Anruf- oder Verbindungsprobleme mit Microsoft Teams.
</a:t>
            </a:r>
            <a:r>
              <a:rPr lang="en-US" sz="2400" dirty="0" err="1">
                <a:solidFill>
                  <a:schemeClr val="tx1"/>
                </a:solidFill>
                <a:latin typeface="+mj-lt"/>
              </a:rPr>
              <a:t>Aufrufanalyseberechtigungen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*:</a:t>
            </a:r>
          </a:p>
          <a:p>
            <a:pPr lvl="0" defTabSz="933450">
              <a:spcBef>
                <a:spcPts val="3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Team-Admin-Rolle
Teams </a:t>
            </a:r>
            <a:r>
              <a:rPr lang="en-US" sz="2000" dirty="0" err="1">
                <a:solidFill>
                  <a:schemeClr val="tx1"/>
                </a:solidFill>
              </a:rPr>
              <a:t>Kommunikationsunterstützung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Spezialist</a:t>
            </a:r>
            <a:endParaRPr lang="en-US" sz="2000" dirty="0">
              <a:solidFill>
                <a:schemeClr val="tx1"/>
              </a:solidFill>
            </a:endParaRPr>
          </a:p>
          <a:p>
            <a:pPr lvl="0" defTabSz="933450">
              <a:spcBef>
                <a:spcPts val="3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Teams </a:t>
            </a:r>
            <a:r>
              <a:rPr lang="en-US" sz="2000" dirty="0" err="1">
                <a:solidFill>
                  <a:schemeClr val="tx1"/>
                </a:solidFill>
              </a:rPr>
              <a:t>Kommunikationsunterstützung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Ingenieur</a:t>
            </a:r>
            <a:r>
              <a:rPr lang="en-US" sz="2000" dirty="0">
                <a:solidFill>
                  <a:schemeClr val="tx1"/>
                </a:solidFill>
              </a:rPr>
              <a:t>
</a:t>
            </a:r>
            <a:r>
              <a:rPr lang="de-DE" sz="2400" dirty="0">
                <a:solidFill>
                  <a:schemeClr val="tx1"/>
                </a:solidFill>
                <a:latin typeface="+mj-lt"/>
              </a:rPr>
              <a:t>Beheben von Anrufqualitätsproblemen mithilfe von Call Analytics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9" name="Picture 48" descr="Screenshot of Call history page of a user in Teams admin center using call analytics">
            <a:extLst>
              <a:ext uri="{FF2B5EF4-FFF2-40B4-BE49-F238E27FC236}">
                <a16:creationId xmlns:a16="http://schemas.microsoft.com/office/drawing/2014/main" id="{E507BDB5-0F4F-4869-85B3-8F167E6B4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" t="5364" r="197" b="2114"/>
          <a:stretch/>
        </p:blipFill>
        <p:spPr>
          <a:xfrm>
            <a:off x="5486401" y="1436688"/>
            <a:ext cx="6362698" cy="4758810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3D1D40-69E9-4B82-AF5F-5A4DBD64D8F0}"/>
              </a:ext>
            </a:extLst>
          </p:cNvPr>
          <p:cNvSpPr/>
          <p:nvPr/>
        </p:nvSpPr>
        <p:spPr>
          <a:xfrm>
            <a:off x="604836" y="6358315"/>
            <a:ext cx="4734243" cy="1615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050"/>
              <a:t>*</a:t>
            </a:r>
            <a:r>
              <a:rPr lang="en-US" sz="1050">
                <a:cs typeface="Segoe UI Semilight" panose="020B0402040204020203" pitchFamily="34" charset="0"/>
              </a:rPr>
              <a:t>The roles have different types of information access</a:t>
            </a:r>
          </a:p>
        </p:txBody>
      </p:sp>
    </p:spTree>
    <p:extLst>
      <p:ext uri="{BB962C8B-B14F-4D97-AF65-F5344CB8AC3E}">
        <p14:creationId xmlns:p14="http://schemas.microsoft.com/office/powerpoint/2010/main" val="409857948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94BBE-ED3C-4292-AB3D-F3B6114EF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84" y="351582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Analysieren der Anrufqualität mithilfe des Call Quality Dashboards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94A596-4799-429E-9F30-2C14DACA0F2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93406" y="1441450"/>
            <a:ext cx="5559744" cy="469836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  <a:round/>
          </a:ln>
        </p:spPr>
        <p:txBody>
          <a:bodyPr wrap="square" lIns="182880" tIns="137160" rIns="182880" bIns="137160" rtlCol="0" anchor="t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de-DE" sz="2000" dirty="0"/>
              <a:t>Call Quality Dashboard (CQD) wurde entwickelt, um Teams-Administratoren und Netzwerk-Ingenieuren bei der Optimierung eines Netzwerks zu helfen.
Verwenden von standortverbesserten Berichten in CQD </a:t>
            </a:r>
            <a:endParaRPr lang="en-US" sz="2000" dirty="0"/>
          </a:p>
        </p:txBody>
      </p:sp>
      <p:pic>
        <p:nvPicPr>
          <p:cNvPr id="8" name="Picture 7" descr="Screenshot of Microsoft Call Quality Dashboard">
            <a:extLst>
              <a:ext uri="{FF2B5EF4-FFF2-40B4-BE49-F238E27FC236}">
                <a16:creationId xmlns:a16="http://schemas.microsoft.com/office/drawing/2014/main" id="{8E694B89-594E-42BA-920D-6A4BD85ADB5E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664" t="-408" r="2096" b="-669"/>
          <a:stretch/>
        </p:blipFill>
        <p:spPr>
          <a:xfrm>
            <a:off x="6309360" y="1441450"/>
            <a:ext cx="5537200" cy="4698366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382566661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94BBE-ED3C-4292-AB3D-F3B6114EF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83" y="351582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Analyze call quality by using CQD Power BI Connector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C2A810-2F6A-421C-B3C7-B15B09E7D0F9}"/>
              </a:ext>
            </a:extLst>
          </p:cNvPr>
          <p:cNvSpPr/>
          <p:nvPr/>
        </p:nvSpPr>
        <p:spPr>
          <a:xfrm>
            <a:off x="600056" y="1447800"/>
            <a:ext cx="5962669" cy="482123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91440" rIns="137160" bIns="91440" numCol="1" spcCol="1270" anchor="t" anchorCtr="0">
            <a:noAutofit/>
          </a:bodyPr>
          <a:lstStyle/>
          <a:p>
            <a:pPr defTabSz="889000">
              <a:spcBef>
                <a:spcPts val="1200"/>
              </a:spcBef>
              <a:spcAft>
                <a:spcPts val="600"/>
              </a:spcAft>
            </a:pPr>
            <a:r>
              <a:rPr lang="de-DE" sz="2200" dirty="0">
                <a:solidFill>
                  <a:schemeClr val="tx1"/>
                </a:solidFill>
                <a:latin typeface="+mj-lt"/>
              </a:rPr>
              <a:t>Installieren und Einrichten von Microsoft Call Quality Power BI Connector
</a:t>
            </a:r>
            <a:r>
              <a:rPr lang="en-US" sz="2200" dirty="0" err="1">
                <a:solidFill>
                  <a:schemeClr val="tx1"/>
                </a:solidFill>
                <a:latin typeface="+mj-lt"/>
              </a:rPr>
              <a:t>Erstellen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 von </a:t>
            </a:r>
            <a:r>
              <a:rPr lang="en-US" sz="2200" dirty="0" err="1">
                <a:solidFill>
                  <a:schemeClr val="tx1"/>
                </a:solidFill>
                <a:latin typeface="+mj-lt"/>
              </a:rPr>
              <a:t>Abfragen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pPr defTabSz="889000">
              <a:spcBef>
                <a:spcPts val="600"/>
              </a:spcBef>
              <a:spcAft>
                <a:spcPts val="300"/>
              </a:spcAft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CQD Power BI-</a:t>
            </a:r>
            <a:r>
              <a:rPr lang="en-US" sz="2200" dirty="0" err="1">
                <a:solidFill>
                  <a:schemeClr val="tx1"/>
                </a:solidFill>
                <a:latin typeface="+mj-lt"/>
              </a:rPr>
              <a:t>Vorlagen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:
</a:t>
            </a:r>
            <a:r>
              <a:rPr lang="en-US" dirty="0">
                <a:solidFill>
                  <a:schemeClr val="tx1"/>
                </a:solidFill>
              </a:rPr>
              <a:t>CQD Helpdesk </a:t>
            </a:r>
            <a:r>
              <a:rPr lang="en-US" dirty="0" err="1">
                <a:solidFill>
                  <a:schemeClr val="tx1"/>
                </a:solidFill>
              </a:rPr>
              <a:t>Bericht.pbit</a:t>
            </a:r>
            <a:r>
              <a:rPr lang="en-US" dirty="0">
                <a:solidFill>
                  <a:schemeClr val="tx1"/>
                </a:solidFill>
              </a:rPr>
              <a:t>
CQD Location Enhanced </a:t>
            </a:r>
            <a:r>
              <a:rPr lang="en-US" dirty="0" err="1">
                <a:solidFill>
                  <a:schemeClr val="tx1"/>
                </a:solidFill>
              </a:rPr>
              <a:t>Report.pbit</a:t>
            </a:r>
            <a:r>
              <a:rPr lang="en-US" dirty="0">
                <a:solidFill>
                  <a:schemeClr val="tx1"/>
                </a:solidFill>
              </a:rPr>
              <a:t> 
CQD Mobile Device </a:t>
            </a:r>
            <a:r>
              <a:rPr lang="en-US" dirty="0" err="1">
                <a:solidFill>
                  <a:schemeClr val="tx1"/>
                </a:solidFill>
              </a:rPr>
              <a:t>Report.pbit</a:t>
            </a:r>
            <a:r>
              <a:rPr lang="en-US" dirty="0">
                <a:solidFill>
                  <a:schemeClr val="tx1"/>
                </a:solidFill>
              </a:rPr>
              <a:t>
CQD PSTN Direct Routing </a:t>
            </a:r>
            <a:r>
              <a:rPr lang="en-US" dirty="0" err="1">
                <a:solidFill>
                  <a:schemeClr val="tx1"/>
                </a:solidFill>
              </a:rPr>
              <a:t>Report.pbit</a:t>
            </a:r>
            <a:r>
              <a:rPr lang="en-US" dirty="0">
                <a:solidFill>
                  <a:schemeClr val="tx1"/>
                </a:solidFill>
              </a:rPr>
              <a:t>
CQD </a:t>
            </a:r>
            <a:r>
              <a:rPr lang="en-US" dirty="0" err="1">
                <a:solidFill>
                  <a:schemeClr val="tx1"/>
                </a:solidFill>
              </a:rPr>
              <a:t>Zusammenfassung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Bericht.pbit</a:t>
            </a:r>
            <a:r>
              <a:rPr lang="en-US" dirty="0">
                <a:solidFill>
                  <a:schemeClr val="tx1"/>
                </a:solidFill>
              </a:rPr>
              <a:t> 
CQD Teams-</a:t>
            </a:r>
            <a:r>
              <a:rPr lang="en-US" dirty="0" err="1">
                <a:solidFill>
                  <a:schemeClr val="tx1"/>
                </a:solidFill>
              </a:rPr>
              <a:t>Auslastungsbericht.pbit</a:t>
            </a:r>
            <a:r>
              <a:rPr lang="en-US" dirty="0">
                <a:solidFill>
                  <a:schemeClr val="tx1"/>
                </a:solidFill>
              </a:rPr>
              <a:t> 
CQD-</a:t>
            </a:r>
            <a:r>
              <a:rPr lang="en-US" dirty="0" err="1">
                <a:solidFill>
                  <a:schemeClr val="tx1"/>
                </a:solidFill>
              </a:rPr>
              <a:t>Benutzerfeedback</a:t>
            </a:r>
            <a:r>
              <a:rPr lang="en-US" dirty="0">
                <a:solidFill>
                  <a:schemeClr val="tx1"/>
                </a:solidFill>
              </a:rPr>
              <a:t> (Rate My Call) </a:t>
            </a:r>
            <a:r>
              <a:rPr lang="en-US" dirty="0" err="1">
                <a:solidFill>
                  <a:schemeClr val="tx1"/>
                </a:solidFill>
              </a:rPr>
              <a:t>Report.pbit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 descr="Screenshot of Microsoft Call Quality Power BI Connector">
            <a:extLst>
              <a:ext uri="{FF2B5EF4-FFF2-40B4-BE49-F238E27FC236}">
                <a16:creationId xmlns:a16="http://schemas.microsoft.com/office/drawing/2014/main" id="{801D865C-869B-482A-8854-7C21D6F33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3" t="1776" r="10054" b="1776"/>
          <a:stretch/>
        </p:blipFill>
        <p:spPr>
          <a:xfrm>
            <a:off x="6736080" y="1442720"/>
            <a:ext cx="5130800" cy="4823017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262934964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51" y="3054064"/>
            <a:ext cx="9070923" cy="886397"/>
          </a:xfrm>
        </p:spPr>
        <p:txBody>
          <a:bodyPr/>
          <a:lstStyle/>
          <a:p>
            <a:r>
              <a:rPr lang="de-DE" dirty="0"/>
              <a:t>Übung: Verwalten der Kommunikation in Microsoft-Teams</a:t>
            </a:r>
            <a:endParaRPr lang="en-US" dirty="0"/>
          </a:p>
        </p:txBody>
      </p:sp>
      <p:pic>
        <p:nvPicPr>
          <p:cNvPr id="10" name="Picture 9" descr="Icon of satellite with an arc beaming from it">
            <a:extLst>
              <a:ext uri="{FF2B5EF4-FFF2-40B4-BE49-F238E27FC236}">
                <a16:creationId xmlns:a16="http://schemas.microsoft.com/office/drawing/2014/main" id="{4189C7F1-A1AA-4F9A-A3B1-256BE89FC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462" y="2884432"/>
            <a:ext cx="1225658" cy="122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5312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10611" y="382756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Übungen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Modul 6</a:t>
            </a:r>
          </a:p>
        </p:txBody>
      </p:sp>
      <p:pic>
        <p:nvPicPr>
          <p:cNvPr id="32" name="Picture 31" descr="Icon of two people having a conversation">
            <a:extLst>
              <a:ext uri="{FF2B5EF4-FFF2-40B4-BE49-F238E27FC236}">
                <a16:creationId xmlns:a16="http://schemas.microsoft.com/office/drawing/2014/main" id="{FC8DDC60-CB82-4635-AFD6-10EAF9F8B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99" y="1623583"/>
            <a:ext cx="1002190" cy="10021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FCD37F-E6AB-4036-AB3F-23ADE2927802}"/>
              </a:ext>
            </a:extLst>
          </p:cNvPr>
          <p:cNvSpPr/>
          <p:nvPr/>
        </p:nvSpPr>
        <p:spPr>
          <a:xfrm>
            <a:off x="1828801" y="1940012"/>
            <a:ext cx="10017086" cy="369332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Übung 1: Verwalten von Live-Event- und Besprechungserlebnissen 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33103-1780-496C-AD04-993EE0E5B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28801" y="2872089"/>
            <a:ext cx="1001708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Icon of telephone handset">
            <a:extLst>
              <a:ext uri="{FF2B5EF4-FFF2-40B4-BE49-F238E27FC236}">
                <a16:creationId xmlns:a16="http://schemas.microsoft.com/office/drawing/2014/main" id="{4F7E0D67-967F-4082-93CB-3F60E505B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99" y="3118405"/>
            <a:ext cx="1002190" cy="9991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FA77D5-93B5-43DC-A109-AE1E798354A3}"/>
              </a:ext>
            </a:extLst>
          </p:cNvPr>
          <p:cNvSpPr/>
          <p:nvPr/>
        </p:nvSpPr>
        <p:spPr>
          <a:xfrm>
            <a:off x="1828801" y="3434834"/>
            <a:ext cx="10017086" cy="369332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Übung 2: Verwalten des Telefonsystems für Microsoft Teams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671D59-C4B0-44D6-AC0F-C003409FE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28801" y="4366911"/>
            <a:ext cx="1001708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Icon of a phonebook">
            <a:extLst>
              <a:ext uri="{FF2B5EF4-FFF2-40B4-BE49-F238E27FC236}">
                <a16:creationId xmlns:a16="http://schemas.microsoft.com/office/drawing/2014/main" id="{8C5CDE0F-5838-4AAE-971D-47034E1D5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99" y="4613228"/>
            <a:ext cx="1002190" cy="9991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3F55FF5-05CA-4389-8DE8-73A8F5B06A51}"/>
              </a:ext>
            </a:extLst>
          </p:cNvPr>
          <p:cNvSpPr/>
          <p:nvPr/>
        </p:nvSpPr>
        <p:spPr>
          <a:xfrm>
            <a:off x="1828801" y="4929657"/>
            <a:ext cx="10017086" cy="369332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Übung 3: Einrichten eines Anrufplans (optional)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46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51" y="3054064"/>
            <a:ext cx="9070923" cy="886397"/>
          </a:xfrm>
        </p:spPr>
        <p:txBody>
          <a:bodyPr/>
          <a:lstStyle/>
          <a:p>
            <a:r>
              <a:rPr lang="de-DE" spc="0" dirty="0"/>
              <a:t>Lektion 1: Verwalten von Live-Event- und Besprechungserlebnissen</a:t>
            </a:r>
            <a:endParaRPr lang="en-US" spc="0" dirty="0"/>
          </a:p>
        </p:txBody>
      </p:sp>
      <p:pic>
        <p:nvPicPr>
          <p:cNvPr id="5" name="Picture 4" descr="Icon of three people around a table">
            <a:extLst>
              <a:ext uri="{FF2B5EF4-FFF2-40B4-BE49-F238E27FC236}">
                <a16:creationId xmlns:a16="http://schemas.microsoft.com/office/drawing/2014/main" id="{624FE5C2-B44D-4D00-AC3E-A74A3DC38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259" y="2801257"/>
            <a:ext cx="1290410" cy="129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3759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0B2AB0-DEBF-4F20-B023-E90A478C8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7" y="352646"/>
            <a:ext cx="6257941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Einführung</a:t>
            </a:r>
            <a:r>
              <a:rPr lang="en-US" dirty="0"/>
              <a:t> in den </a:t>
            </a:r>
            <a:r>
              <a:rPr lang="en-US" dirty="0" err="1"/>
              <a:t>Unterricht</a:t>
            </a:r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F4F7F81-1763-4F2E-B5E8-43A2D79E298A}"/>
              </a:ext>
            </a:extLst>
          </p:cNvPr>
          <p:cNvSpPr>
            <a:spLocks/>
          </p:cNvSpPr>
          <p:nvPr/>
        </p:nvSpPr>
        <p:spPr>
          <a:xfrm>
            <a:off x="600857" y="1078992"/>
            <a:ext cx="371274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defTabSz="932563"/>
            <a:r>
              <a:rPr lang="de-DE" sz="2000" dirty="0">
                <a:latin typeface="Segoe UI Semibold"/>
              </a:rPr>
              <a:t>Nach dieser Lektion können Sie:</a:t>
            </a:r>
            <a:endParaRPr lang="en-US" sz="2000" dirty="0">
              <a:latin typeface="Segoe UI Semibold"/>
            </a:endParaRPr>
          </a:p>
        </p:txBody>
      </p:sp>
      <p:pic>
        <p:nvPicPr>
          <p:cNvPr id="2" name="Picture 1" descr="Icon of a person addressing in a podium">
            <a:extLst>
              <a:ext uri="{FF2B5EF4-FFF2-40B4-BE49-F238E27FC236}">
                <a16:creationId xmlns:a16="http://schemas.microsoft.com/office/drawing/2014/main" id="{89833BDA-B61C-4E76-B724-9D58C2AD843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471676"/>
            <a:ext cx="495300" cy="493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48D94B-006C-4321-BD84-F7F240C4D260}"/>
              </a:ext>
            </a:extLst>
          </p:cNvPr>
          <p:cNvSpPr txBox="1"/>
          <p:nvPr/>
        </p:nvSpPr>
        <p:spPr>
          <a:xfrm>
            <a:off x="1203158" y="1472344"/>
            <a:ext cx="541296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de-DE" sz="1600" dirty="0"/>
              <a:t>Verstehen von Besprechungen und Konferenzen in Microsoft Teams</a:t>
            </a:r>
            <a:endParaRPr lang="en-US" sz="16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19E440C-D439-4886-83F6-4AFB0540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03158" y="2036937"/>
            <a:ext cx="541296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Icon of upward arrow with two vertical lines ">
            <a:extLst>
              <a:ext uri="{FF2B5EF4-FFF2-40B4-BE49-F238E27FC236}">
                <a16:creationId xmlns:a16="http://schemas.microsoft.com/office/drawing/2014/main" id="{D77A4F29-1180-4F69-9B99-A3A66B859CB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2108422"/>
            <a:ext cx="495300" cy="493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58CA04-B786-440B-876F-8174A0EB86E6}"/>
              </a:ext>
            </a:extLst>
          </p:cNvPr>
          <p:cNvSpPr txBox="1"/>
          <p:nvPr/>
        </p:nvSpPr>
        <p:spPr>
          <a:xfrm>
            <a:off x="1203157" y="2232201"/>
            <a:ext cx="349508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 err="1"/>
              <a:t>Einrichten</a:t>
            </a:r>
            <a:r>
              <a:rPr lang="en-US" sz="1600" dirty="0"/>
              <a:t> von </a:t>
            </a:r>
            <a:r>
              <a:rPr lang="en-US" sz="1600" dirty="0" err="1"/>
              <a:t>Konferenzbrücken</a:t>
            </a:r>
            <a:endParaRPr lang="en-US" sz="16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B39563-F2C5-4324-A3EE-A1003F44F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03158" y="2673683"/>
            <a:ext cx="541296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Icon of three rectangles with a check mark at each end">
            <a:extLst>
              <a:ext uri="{FF2B5EF4-FFF2-40B4-BE49-F238E27FC236}">
                <a16:creationId xmlns:a16="http://schemas.microsoft.com/office/drawing/2014/main" id="{17FB61B4-685B-43A8-9F2E-6E3B6A04F42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2745168"/>
            <a:ext cx="495300" cy="493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096C4F-4FD9-43BE-9289-7CBD1A17FC95}"/>
              </a:ext>
            </a:extLst>
          </p:cNvPr>
          <p:cNvSpPr txBox="1"/>
          <p:nvPr/>
        </p:nvSpPr>
        <p:spPr>
          <a:xfrm>
            <a:off x="1203158" y="2868947"/>
            <a:ext cx="328571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 err="1"/>
              <a:t>Verwalten</a:t>
            </a:r>
            <a:r>
              <a:rPr lang="en-US" sz="1600" dirty="0"/>
              <a:t> von </a:t>
            </a:r>
            <a:r>
              <a:rPr lang="en-US" sz="1600" dirty="0" err="1"/>
              <a:t>Besprechungsrichtlinien</a:t>
            </a:r>
            <a:endParaRPr lang="en-US" sz="16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0C329E-2947-4AE3-BA4A-DC4577C45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03158" y="3310429"/>
            <a:ext cx="541296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Icon of gear">
            <a:extLst>
              <a:ext uri="{FF2B5EF4-FFF2-40B4-BE49-F238E27FC236}">
                <a16:creationId xmlns:a16="http://schemas.microsoft.com/office/drawing/2014/main" id="{ADE9427D-3211-483D-929D-B49CBB55A32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4200" y="3381914"/>
            <a:ext cx="495300" cy="493776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62C05CE8-B2D6-4A0F-AD25-DB4041D37918}"/>
              </a:ext>
            </a:extLst>
          </p:cNvPr>
          <p:cNvSpPr txBox="1"/>
          <p:nvPr/>
        </p:nvSpPr>
        <p:spPr>
          <a:xfrm>
            <a:off x="1203157" y="3505130"/>
            <a:ext cx="5015079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 err="1"/>
              <a:t>Konfigurieren</a:t>
            </a:r>
            <a:r>
              <a:rPr lang="en-US" sz="1600" dirty="0"/>
              <a:t> von </a:t>
            </a:r>
            <a:r>
              <a:rPr lang="en-US" sz="1600" dirty="0" err="1"/>
              <a:t>Besprechungseinstellungen</a:t>
            </a:r>
            <a:endParaRPr lang="en-US" sz="16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4356F0E-900A-4EEE-BB1A-2EBD782A8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03158" y="3947175"/>
            <a:ext cx="541296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con of a person using communicating device">
            <a:extLst>
              <a:ext uri="{FF2B5EF4-FFF2-40B4-BE49-F238E27FC236}">
                <a16:creationId xmlns:a16="http://schemas.microsoft.com/office/drawing/2014/main" id="{9E7FF8E9-4448-48D4-9C19-2D376EB2EB3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4200" y="4018660"/>
            <a:ext cx="495300" cy="493776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4E352F9D-B5B5-4358-8987-B9BA35A13529}"/>
              </a:ext>
            </a:extLst>
          </p:cNvPr>
          <p:cNvSpPr txBox="1"/>
          <p:nvPr/>
        </p:nvSpPr>
        <p:spPr>
          <a:xfrm>
            <a:off x="1203158" y="4204042"/>
            <a:ext cx="492747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de-DE" sz="1600" dirty="0"/>
              <a:t>Erläutern von Live-Ereignissen in Microsoft-Teams</a:t>
            </a:r>
            <a:endParaRPr lang="en-US" sz="16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CBE57B-478E-4641-9AD2-62BC0F843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03158" y="4583921"/>
            <a:ext cx="541296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con of a document">
            <a:extLst>
              <a:ext uri="{FF2B5EF4-FFF2-40B4-BE49-F238E27FC236}">
                <a16:creationId xmlns:a16="http://schemas.microsoft.com/office/drawing/2014/main" id="{0E6AF08E-1A15-476A-A285-2A4419F9C582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84200" y="4655406"/>
            <a:ext cx="495300" cy="493776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D3EE79AB-FA26-4DFE-A1EE-C59BF2B4D567}"/>
              </a:ext>
            </a:extLst>
          </p:cNvPr>
          <p:cNvSpPr txBox="1"/>
          <p:nvPr/>
        </p:nvSpPr>
        <p:spPr>
          <a:xfrm>
            <a:off x="1203158" y="4778547"/>
            <a:ext cx="4740442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 err="1"/>
              <a:t>Verwalten</a:t>
            </a:r>
            <a:r>
              <a:rPr lang="en-US" sz="1600" dirty="0"/>
              <a:t> von Live-</a:t>
            </a:r>
            <a:r>
              <a:rPr lang="en-US" sz="1600" dirty="0" err="1"/>
              <a:t>Ereignisrichtlinien</a:t>
            </a:r>
            <a:endParaRPr lang="en-US" sz="16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A313FA3-EEB7-4D08-A720-20BDA94B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03158" y="5220667"/>
            <a:ext cx="541296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 descr="Icon of a wrench">
            <a:extLst>
              <a:ext uri="{FF2B5EF4-FFF2-40B4-BE49-F238E27FC236}">
                <a16:creationId xmlns:a16="http://schemas.microsoft.com/office/drawing/2014/main" id="{76699B0A-CE63-4378-93DF-5CB23157ADF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84200" y="5292152"/>
            <a:ext cx="493251" cy="493251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D5CBB68-9964-45FA-882B-E92B1ED47511}"/>
              </a:ext>
            </a:extLst>
          </p:cNvPr>
          <p:cNvSpPr txBox="1"/>
          <p:nvPr/>
        </p:nvSpPr>
        <p:spPr>
          <a:xfrm>
            <a:off x="1203158" y="5425541"/>
            <a:ext cx="510412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de-DE" sz="1600" dirty="0"/>
              <a:t>Konfigurieren der Einstellungen für Live-Ereignisse</a:t>
            </a:r>
            <a:endParaRPr lang="en-US" sz="16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90F2E80-5F67-40D6-9AB8-64171E94B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03158" y="5856888"/>
            <a:ext cx="541296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con of chain">
            <a:extLst>
              <a:ext uri="{FF2B5EF4-FFF2-40B4-BE49-F238E27FC236}">
                <a16:creationId xmlns:a16="http://schemas.microsoft.com/office/drawing/2014/main" id="{E8608DF4-C1D0-4CFD-B532-3FAEE2E3D2BA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00" y="5928370"/>
            <a:ext cx="495300" cy="493776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93E7BC7A-B4D7-4C40-90ED-96C4F346021C}"/>
              </a:ext>
            </a:extLst>
          </p:cNvPr>
          <p:cNvSpPr txBox="1"/>
          <p:nvPr/>
        </p:nvSpPr>
        <p:spPr>
          <a:xfrm>
            <a:off x="1203158" y="6051886"/>
            <a:ext cx="4355978" cy="2462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 err="1"/>
              <a:t>Integrieren</a:t>
            </a:r>
            <a:r>
              <a:rPr lang="en-US" sz="1600" dirty="0"/>
              <a:t> Yammer Live-Events</a:t>
            </a:r>
          </a:p>
        </p:txBody>
      </p:sp>
    </p:spTree>
    <p:extLst>
      <p:ext uri="{BB962C8B-B14F-4D97-AF65-F5344CB8AC3E}">
        <p14:creationId xmlns:p14="http://schemas.microsoft.com/office/powerpoint/2010/main" val="35711289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10450" y="372364"/>
            <a:ext cx="11239464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Überblick über Besprechungen und Konferenzen in Microsoft Teams</a:t>
            </a:r>
            <a:endParaRPr lang="en-US" dirty="0"/>
          </a:p>
        </p:txBody>
      </p:sp>
      <p:pic>
        <p:nvPicPr>
          <p:cNvPr id="10" name="Picture 9" descr="Icon of three people&#10;">
            <a:extLst>
              <a:ext uri="{FF2B5EF4-FFF2-40B4-BE49-F238E27FC236}">
                <a16:creationId xmlns:a16="http://schemas.microsoft.com/office/drawing/2014/main" id="{E50C4285-2487-46E3-AF9C-C701A450A24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8" y="1431979"/>
            <a:ext cx="874650" cy="8746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52B795C-CF60-4D1D-88D3-F584290CF33E}"/>
              </a:ext>
            </a:extLst>
          </p:cNvPr>
          <p:cNvSpPr txBox="1"/>
          <p:nvPr/>
        </p:nvSpPr>
        <p:spPr>
          <a:xfrm>
            <a:off x="1864359" y="1431979"/>
            <a:ext cx="9975164" cy="165173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400"/>
              </a:spcBef>
            </a:pPr>
            <a:r>
              <a:rPr lang="en-US" sz="2200" dirty="0" err="1">
                <a:latin typeface="+mj-lt"/>
              </a:rPr>
              <a:t>Drei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Arten</a:t>
            </a:r>
            <a:r>
              <a:rPr lang="en-US" sz="2200" dirty="0">
                <a:latin typeface="+mj-lt"/>
              </a:rPr>
              <a:t> von </a:t>
            </a:r>
            <a:r>
              <a:rPr lang="en-US" sz="2200" dirty="0" err="1">
                <a:latin typeface="+mj-lt"/>
              </a:rPr>
              <a:t>Sitzungen</a:t>
            </a:r>
            <a:r>
              <a:rPr lang="en-US" sz="2200" dirty="0">
                <a:latin typeface="+mj-lt"/>
              </a:rPr>
              <a:t>:
</a:t>
            </a:r>
            <a:r>
              <a:rPr lang="de-DE" dirty="0"/>
              <a:t>Privates Treffen
Channel-Meeting 
Ad-hoc-Sitzung (jetzt treffen)
</a:t>
            </a:r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0608E93-D944-4D9D-9A64-E19658012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64359" y="3038506"/>
            <a:ext cx="997516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 of a checklist">
            <a:extLst>
              <a:ext uri="{FF2B5EF4-FFF2-40B4-BE49-F238E27FC236}">
                <a16:creationId xmlns:a16="http://schemas.microsoft.com/office/drawing/2014/main" id="{3E14BC67-1E17-4138-8408-11D8B32D67F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" y="3206178"/>
            <a:ext cx="874650" cy="8746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EAE1A73-0B92-45BC-AB35-AD9087E2F7B7}"/>
              </a:ext>
            </a:extLst>
          </p:cNvPr>
          <p:cNvSpPr txBox="1"/>
          <p:nvPr/>
        </p:nvSpPr>
        <p:spPr>
          <a:xfrm>
            <a:off x="1864359" y="3474226"/>
            <a:ext cx="3204403" cy="33855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200" dirty="0" err="1">
                <a:latin typeface="+mj-lt"/>
              </a:rPr>
              <a:t>Besprechungsrichtlinien</a:t>
            </a:r>
            <a:endParaRPr lang="en-US" sz="2200" dirty="0">
              <a:latin typeface="+mj-lt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A045E86-D41E-4AC1-A974-4474B4968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64359" y="4248500"/>
            <a:ext cx="997516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con of two documents">
            <a:extLst>
              <a:ext uri="{FF2B5EF4-FFF2-40B4-BE49-F238E27FC236}">
                <a16:creationId xmlns:a16="http://schemas.microsoft.com/office/drawing/2014/main" id="{9C161545-AF15-4F2B-A544-B82F472E7F6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79436" y="4416172"/>
            <a:ext cx="874650" cy="87465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5FC2D2A-F72D-48F8-8298-FF4BBF1B2362}"/>
              </a:ext>
            </a:extLst>
          </p:cNvPr>
          <p:cNvSpPr txBox="1"/>
          <p:nvPr/>
        </p:nvSpPr>
        <p:spPr>
          <a:xfrm>
            <a:off x="1864359" y="4684220"/>
            <a:ext cx="1830732" cy="33855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200" dirty="0" err="1">
                <a:latin typeface="+mj-lt"/>
              </a:rPr>
              <a:t>Lizenzierung</a:t>
            </a:r>
            <a:endParaRPr lang="en-US" sz="2200" dirty="0">
              <a:latin typeface="+mj-lt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F5B9C18-11D9-4918-B2FD-914A0989E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64359" y="5458494"/>
            <a:ext cx="997516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con of a support-person in a headset">
            <a:extLst>
              <a:ext uri="{FF2B5EF4-FFF2-40B4-BE49-F238E27FC236}">
                <a16:creationId xmlns:a16="http://schemas.microsoft.com/office/drawing/2014/main" id="{41899E60-A9BC-4135-9A9A-7131E98803A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79436" y="5626163"/>
            <a:ext cx="874650" cy="87465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43949D0-25AD-49D4-9E93-BF5D222BA037}"/>
              </a:ext>
            </a:extLst>
          </p:cNvPr>
          <p:cNvSpPr txBox="1"/>
          <p:nvPr/>
        </p:nvSpPr>
        <p:spPr>
          <a:xfrm>
            <a:off x="1864359" y="5894211"/>
            <a:ext cx="3817187" cy="33855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200" dirty="0" err="1">
                <a:latin typeface="+mj-lt"/>
              </a:rPr>
              <a:t>Transkriptionsdienst</a:t>
            </a:r>
            <a:endParaRPr lang="en-US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18638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51B1-4B2A-42A0-8CEB-4233AEAC3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19" y="351582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Konfigurieren</a:t>
            </a:r>
            <a:r>
              <a:rPr lang="en-US" dirty="0"/>
              <a:t> von </a:t>
            </a:r>
            <a:r>
              <a:rPr lang="en-US" dirty="0" err="1"/>
              <a:t>Konferenzbrücken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6F5944-575C-4778-9735-5527BC8E1C9B}"/>
              </a:ext>
            </a:extLst>
          </p:cNvPr>
          <p:cNvSpPr/>
          <p:nvPr/>
        </p:nvSpPr>
        <p:spPr>
          <a:xfrm>
            <a:off x="584201" y="1436688"/>
            <a:ext cx="3674311" cy="8945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608" tIns="174608" rIns="174608" bIns="174608" numCol="1" spcCol="1270" anchor="ctr" anchorCtr="0">
            <a:noAutofit/>
          </a:bodyPr>
          <a:lstStyle/>
          <a:p>
            <a:pPr lvl="0" defTabSz="1155700">
              <a:spcBef>
                <a:spcPct val="0"/>
              </a:spcBef>
              <a:spcAft>
                <a:spcPct val="35000"/>
              </a:spcAft>
            </a:pPr>
            <a:r>
              <a:rPr lang="en-US" dirty="0" err="1">
                <a:solidFill>
                  <a:schemeClr val="tx1"/>
                </a:solidFill>
              </a:rPr>
              <a:t>Hinzufügen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zusätzlicher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Konferenzbrückennummern</a:t>
            </a:r>
            <a:endParaRPr lang="en-US" kern="12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F32C21-50AF-4D55-9696-5B6553E75383}"/>
              </a:ext>
            </a:extLst>
          </p:cNvPr>
          <p:cNvSpPr/>
          <p:nvPr/>
        </p:nvSpPr>
        <p:spPr>
          <a:xfrm>
            <a:off x="4401653" y="1436688"/>
            <a:ext cx="3637932" cy="8945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608" tIns="174608" rIns="174608" bIns="174608" numCol="1" spcCol="1270" anchor="ctr" anchorCtr="0">
            <a:noAutofit/>
          </a:bodyPr>
          <a:lstStyle/>
          <a:p>
            <a:pPr lvl="0" defTabSz="1155700">
              <a:spcBef>
                <a:spcPct val="0"/>
              </a:spcBef>
              <a:spcAft>
                <a:spcPct val="35000"/>
              </a:spcAft>
            </a:pPr>
            <a:r>
              <a:rPr lang="en-US" sz="1750" dirty="0" err="1">
                <a:solidFill>
                  <a:schemeClr val="tx1"/>
                </a:solidFill>
              </a:rPr>
              <a:t>Definieren</a:t>
            </a:r>
            <a:r>
              <a:rPr lang="en-US" sz="1750" dirty="0">
                <a:solidFill>
                  <a:schemeClr val="tx1"/>
                </a:solidFill>
              </a:rPr>
              <a:t> </a:t>
            </a:r>
            <a:r>
              <a:rPr lang="en-US" sz="1750" dirty="0" err="1">
                <a:solidFill>
                  <a:schemeClr val="tx1"/>
                </a:solidFill>
              </a:rPr>
              <a:t>einer</a:t>
            </a:r>
            <a:r>
              <a:rPr lang="en-US" sz="1750" dirty="0">
                <a:solidFill>
                  <a:schemeClr val="tx1"/>
                </a:solidFill>
              </a:rPr>
              <a:t> </a:t>
            </a:r>
            <a:r>
              <a:rPr lang="en-US" sz="1750" dirty="0" err="1">
                <a:solidFill>
                  <a:schemeClr val="tx1"/>
                </a:solidFill>
              </a:rPr>
              <a:t>Standardkonferenzbrückennummer</a:t>
            </a:r>
            <a:endParaRPr lang="en-US" sz="1750" kern="1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9086B5-B35A-4983-B497-57754EA189EA}"/>
              </a:ext>
            </a:extLst>
          </p:cNvPr>
          <p:cNvSpPr/>
          <p:nvPr/>
        </p:nvSpPr>
        <p:spPr>
          <a:xfrm>
            <a:off x="8182727" y="1436688"/>
            <a:ext cx="3674311" cy="8945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608" tIns="174608" rIns="174608" bIns="174608" numCol="1" spcCol="1270" anchor="ctr" anchorCtr="0">
            <a:noAutofit/>
          </a:bodyPr>
          <a:lstStyle/>
          <a:p>
            <a:pPr lvl="0" defTabSz="1155700">
              <a:spcBef>
                <a:spcPct val="0"/>
              </a:spcBef>
              <a:spcAft>
                <a:spcPct val="35000"/>
              </a:spcAft>
            </a:pPr>
            <a:r>
              <a:rPr lang="de-DE" dirty="0">
                <a:solidFill>
                  <a:schemeClr val="tx1"/>
                </a:solidFill>
              </a:rPr>
              <a:t>Konfigurieren von Konferenzbrückeneinstellungen im Teams Admin Center</a:t>
            </a:r>
            <a:endParaRPr lang="en-US" kern="1200" dirty="0">
              <a:solidFill>
                <a:schemeClr val="tx1"/>
              </a:solidFill>
            </a:endParaRPr>
          </a:p>
        </p:txBody>
      </p:sp>
      <p:pic>
        <p:nvPicPr>
          <p:cNvPr id="11" name="Grafik 1" descr="Screenshot of Conference bridges page in Teams admin center">
            <a:extLst>
              <a:ext uri="{FF2B5EF4-FFF2-40B4-BE49-F238E27FC236}">
                <a16:creationId xmlns:a16="http://schemas.microsoft.com/office/drawing/2014/main" id="{F93BA7DE-C24F-47E5-BCDC-268869D61742}"/>
              </a:ext>
            </a:extLst>
          </p:cNvPr>
          <p:cNvPicPr/>
          <p:nvPr/>
        </p:nvPicPr>
        <p:blipFill rotWithShape="1">
          <a:blip r:embed="rId3"/>
          <a:srcRect l="-987" t="-2901" r="-611" b="-2901"/>
          <a:stretch/>
        </p:blipFill>
        <p:spPr>
          <a:xfrm>
            <a:off x="579438" y="2478259"/>
            <a:ext cx="11256978" cy="3827356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30141293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51B1-4B2A-42A0-8CEB-4233AEAC3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84" y="341191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Verwalten</a:t>
            </a:r>
            <a:r>
              <a:rPr lang="en-US" dirty="0"/>
              <a:t> von </a:t>
            </a:r>
            <a:r>
              <a:rPr lang="en-US" dirty="0" err="1"/>
              <a:t>Besprechungsrichtlinien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31AEB2-63AF-401E-92DE-95601D748564}"/>
              </a:ext>
            </a:extLst>
          </p:cNvPr>
          <p:cNvSpPr/>
          <p:nvPr/>
        </p:nvSpPr>
        <p:spPr>
          <a:xfrm>
            <a:off x="584201" y="1436685"/>
            <a:ext cx="3256279" cy="15567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91440" rIns="137160" bIns="91440" numCol="1" spcCol="1270" anchor="t" anchorCtr="0">
            <a:noAutofit/>
          </a:bodyPr>
          <a:lstStyle/>
          <a:p>
            <a:pPr>
              <a:spcAft>
                <a:spcPts val="300"/>
              </a:spcAft>
            </a:pPr>
            <a:r>
              <a:rPr lang="en-US" dirty="0" err="1">
                <a:solidFill>
                  <a:schemeClr val="tx1"/>
                </a:solidFill>
                <a:latin typeface="+mj-lt"/>
              </a:rPr>
              <a:t>Anwenden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von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Besprechungsrichtlinien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:
</a:t>
            </a:r>
            <a:r>
              <a:rPr lang="de-DE" sz="1600" dirty="0">
                <a:solidFill>
                  <a:schemeClr val="tx1"/>
                </a:solidFill>
              </a:rPr>
              <a:t>Pro Veranstalter
Pro Benutzer 
Pro Organisator und pro Benutzer
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02CDF0-9FFE-4BE6-832B-D7EC5F47484F}"/>
              </a:ext>
            </a:extLst>
          </p:cNvPr>
          <p:cNvSpPr/>
          <p:nvPr/>
        </p:nvSpPr>
        <p:spPr>
          <a:xfrm>
            <a:off x="584201" y="3103196"/>
            <a:ext cx="3256279" cy="9051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91440" rIns="137160" bIns="91440" numCol="1" spcCol="1270" anchor="ctr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 err="1">
                <a:solidFill>
                  <a:schemeClr val="tx1"/>
                </a:solidFill>
              </a:rPr>
              <a:t>Erstellen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einer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neuen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Besprechungsrichtlinie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57EC97-A5CE-48EF-B179-8131CFBEA844}"/>
              </a:ext>
            </a:extLst>
          </p:cNvPr>
          <p:cNvSpPr/>
          <p:nvPr/>
        </p:nvSpPr>
        <p:spPr>
          <a:xfrm>
            <a:off x="584201" y="4118149"/>
            <a:ext cx="3256279" cy="90518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91440" rIns="137160" bIns="91440" numCol="1" spcCol="1270" anchor="ctr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de-DE" dirty="0">
                <a:solidFill>
                  <a:schemeClr val="tx1"/>
                </a:solidFill>
              </a:rPr>
              <a:t>Zuweisen von Besprechungsrichtlinien zu einem Benutzer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04B92C-52F9-4890-AFFD-23219C2E8DD5}"/>
              </a:ext>
            </a:extLst>
          </p:cNvPr>
          <p:cNvSpPr/>
          <p:nvPr/>
        </p:nvSpPr>
        <p:spPr>
          <a:xfrm>
            <a:off x="584201" y="5133102"/>
            <a:ext cx="3256279" cy="114969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91440" rIns="137160" bIns="91440" numCol="1" spcCol="1270" anchor="ctr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de-DE" dirty="0">
                <a:solidFill>
                  <a:schemeClr val="tx1"/>
                </a:solidFill>
              </a:rPr>
              <a:t>Erstellen und Konfigurieren einer Besprechungsrichtlinie mit PowerShell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 descr="Screenshot of Meeting policy page in Teams admin center">
            <a:extLst>
              <a:ext uri="{FF2B5EF4-FFF2-40B4-BE49-F238E27FC236}">
                <a16:creationId xmlns:a16="http://schemas.microsoft.com/office/drawing/2014/main" id="{DB77CD4E-EBB0-4C6A-970D-A4F57CA0AF1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9" t="-2007" r="-1269" b="-2313"/>
          <a:stretch/>
        </p:blipFill>
        <p:spPr>
          <a:xfrm>
            <a:off x="3952004" y="1436685"/>
            <a:ext cx="7904716" cy="4846113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13682154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51B1-4B2A-42A0-8CEB-4233AEAC3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84" y="351582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Verwalten</a:t>
            </a:r>
            <a:r>
              <a:rPr lang="en-US" dirty="0"/>
              <a:t> von </a:t>
            </a:r>
            <a:r>
              <a:rPr lang="en-US" dirty="0" err="1"/>
              <a:t>Besprechungseinstellungen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DED333-4808-49CD-88AD-1F462A4A9F71}"/>
              </a:ext>
            </a:extLst>
          </p:cNvPr>
          <p:cNvSpPr/>
          <p:nvPr/>
        </p:nvSpPr>
        <p:spPr bwMode="auto">
          <a:xfrm>
            <a:off x="584200" y="1436687"/>
            <a:ext cx="3340100" cy="48323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37160" rIns="1828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 err="1">
                <a:solidFill>
                  <a:schemeClr val="tx1"/>
                </a:solidFill>
                <a:latin typeface="+mj-lt"/>
              </a:rPr>
              <a:t>Besprechungs-einstellungen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:
</a:t>
            </a:r>
            <a:r>
              <a:rPr lang="de-DE" sz="2000" dirty="0">
                <a:solidFill>
                  <a:schemeClr val="tx1"/>
                </a:solidFill>
              </a:rPr>
              <a:t>Teilnehmer</a:t>
            </a:r>
            <a:br>
              <a:rPr lang="de-DE" sz="2000" dirty="0">
                <a:solidFill>
                  <a:schemeClr val="tx1"/>
                </a:solidFill>
              </a:rPr>
            </a:br>
            <a:r>
              <a:rPr lang="de-DE" sz="2000" dirty="0">
                <a:solidFill>
                  <a:schemeClr val="tx1"/>
                </a:solidFill>
              </a:rPr>
              <a:t>(anonymer Beitritt)
E-Mail-Einladung (Anpassung)
Netzwerkeinstellungen
</a:t>
            </a:r>
            <a:r>
              <a:rPr lang="de-DE" sz="2400" dirty="0">
                <a:solidFill>
                  <a:schemeClr val="tx1"/>
                </a:solidFill>
                <a:latin typeface="+mj-lt"/>
              </a:rPr>
              <a:t>Konfigurieren der Besprechungs-einstellungen im Teams Admin Center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Picture 10" descr="Screenshot of Meeting settings page in Teams admin center">
            <a:extLst>
              <a:ext uri="{FF2B5EF4-FFF2-40B4-BE49-F238E27FC236}">
                <a16:creationId xmlns:a16="http://schemas.microsoft.com/office/drawing/2014/main" id="{89F31DEE-EBFB-47DF-8A77-094B76910758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3" t="-2029" r="-1223" b="-2029"/>
          <a:stretch/>
        </p:blipFill>
        <p:spPr>
          <a:xfrm>
            <a:off x="4085146" y="1432561"/>
            <a:ext cx="7751254" cy="4851836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312740885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Windows Server 8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indows Server 8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0305D32150D746ACEC7EE1F47590FB" ma:contentTypeVersion="6" ma:contentTypeDescription="Create a new document." ma:contentTypeScope="" ma:versionID="746257e1c0fe7a193b50a095ef0cf23b">
  <xsd:schema xmlns:xsd="http://www.w3.org/2001/XMLSchema" xmlns:xs="http://www.w3.org/2001/XMLSchema" xmlns:p="http://schemas.microsoft.com/office/2006/metadata/properties" xmlns:ns1="http://schemas.microsoft.com/sharepoint/v3" xmlns:ns2="0aa551a1-3cd1-453b-b985-d0d43f91ae14" targetNamespace="http://schemas.microsoft.com/office/2006/metadata/properties" ma:root="true" ma:fieldsID="679c3d1da17c3f50555982f083aaba9b" ns1:_="" ns2:_="">
    <xsd:import namespace="http://schemas.microsoft.com/sharepoint/v3"/>
    <xsd:import namespace="0aa551a1-3cd1-453b-b985-d0d43f91ae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a551a1-3cd1-453b-b985-d0d43f91ae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019CCD-8E3C-435B-8BAD-54CE6AED95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aa551a1-3cd1-453b-b985-d0d43f91ae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a4bc753f-e3bb-4cba-8373-da173ea1515c"/>
    <ds:schemaRef ds:uri="10db0749-eddb-4627-97e5-bcd86b41c8cd"/>
    <ds:schemaRef ds:uri="http://purl.org/dc/dcmitype/"/>
    <ds:schemaRef ds:uri="http://schemas.microsoft.com/office/2006/metadata/properties"/>
    <ds:schemaRef ds:uri="http://www.w3.org/XML/1998/namespace"/>
    <ds:schemaRef ds:uri="http://purl.org/dc/terms/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2038</Words>
  <Application>Microsoft Office PowerPoint</Application>
  <PresentationFormat>Benutzerdefiniert</PresentationFormat>
  <Paragraphs>281</Paragraphs>
  <Slides>38</Slides>
  <Notes>38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38</vt:i4>
      </vt:variant>
    </vt:vector>
  </HeadingPairs>
  <TitlesOfParts>
    <vt:vector size="47" baseType="lpstr">
      <vt:lpstr>Arial</vt:lpstr>
      <vt:lpstr>Calibri</vt:lpstr>
      <vt:lpstr>Segoe UI</vt:lpstr>
      <vt:lpstr>Segoe UI Light</vt:lpstr>
      <vt:lpstr>Segoe UI Semibold</vt:lpstr>
      <vt:lpstr>Sony Music Sans Light</vt:lpstr>
      <vt:lpstr>Wingdings</vt:lpstr>
      <vt:lpstr>1_Windows Server 8</vt:lpstr>
      <vt:lpstr>Windows Server 8</vt:lpstr>
      <vt:lpstr>MS Teams – Verwalten der Zusammen- arbeit in Teams</vt:lpstr>
      <vt:lpstr>Modul 6: Verwalten der Kommunikation in Microsoft Teams
</vt:lpstr>
      <vt:lpstr>Modul 6 Agenda</vt:lpstr>
      <vt:lpstr>Lektion 1: Verwalten von Live-Event- und Besprechungserlebnissen</vt:lpstr>
      <vt:lpstr>Einführung in den Unterricht</vt:lpstr>
      <vt:lpstr>Überblick über Besprechungen und Konferenzen in Microsoft Teams</vt:lpstr>
      <vt:lpstr>Konfigurieren von Konferenzbrücken</vt:lpstr>
      <vt:lpstr>Verwalten von Besprechungsrichtlinien</vt:lpstr>
      <vt:lpstr>Verwalten von Besprechungseinstellungen</vt:lpstr>
      <vt:lpstr>Übersicht über Live-Events in Microsoft Teams</vt:lpstr>
      <vt:lpstr>Verwalten von Live-Ereignisrichtlinien</vt:lpstr>
      <vt:lpstr>Verwalten von Live-Ereigniseinstellungen</vt:lpstr>
      <vt:lpstr>Integrieren Yammer Live-Events</vt:lpstr>
      <vt:lpstr>Lektion 2: Verwalten von Telefonnummern</vt:lpstr>
      <vt:lpstr>Einführung in den Unterricht </vt:lpstr>
      <vt:lpstr>PSTN-Konnektivitätslösungen bewerten </vt:lpstr>
      <vt:lpstr>Abrufen von Telefonnummern </vt:lpstr>
      <vt:lpstr>Verwalten von Notfalladressen</vt:lpstr>
      <vt:lpstr>Verwalten von Telefonnummern für Benutzer</vt:lpstr>
      <vt:lpstr>Verwalten von Spracheinstellungen für Benutzer</vt:lpstr>
      <vt:lpstr>Lektion 3: Verwalten des Telefonsystems</vt:lpstr>
      <vt:lpstr>Lektion Einführung   </vt:lpstr>
      <vt:lpstr>Verwalten von Ressourcenkonten</vt:lpstr>
      <vt:lpstr>Erstellen und Konfigurieren einer Anrufwarteschlange</vt:lpstr>
      <vt:lpstr>Erstellen und Konfigurieren einer automatischen Telefonzentrale</vt:lpstr>
      <vt:lpstr>Verwalten von Callpark-Richtlinien</vt:lpstr>
      <vt:lpstr>Verwalten von Anrufrichtlinien</vt:lpstr>
      <vt:lpstr>Verwalten von Anrufer-ID-Richtlinien</vt:lpstr>
      <vt:lpstr>Direct Routing-Integritätsdashboard</vt:lpstr>
      <vt:lpstr>Microsoft Teams-Add-On-Lizenzierung</vt:lpstr>
      <vt:lpstr>Lektion 4: Troubleshot-Audio-, Video- und Client-Probleme</vt:lpstr>
      <vt:lpstr>Lektion Einführung  </vt:lpstr>
      <vt:lpstr>Übersicht über die Fehlerbehebung</vt:lpstr>
      <vt:lpstr>Optimieren der Anrufqualität mithilfe von Call Analytics</vt:lpstr>
      <vt:lpstr>Analysieren der Anrufqualität mithilfe des Call Quality Dashboards</vt:lpstr>
      <vt:lpstr>Analyze call quality by using CQD Power BI Connector</vt:lpstr>
      <vt:lpstr>Übung: Verwalten der Kommunikation in Microsoft-Teams</vt:lpstr>
      <vt:lpstr>Übungen zu Modul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6: Manage communication in Microsoft Teams</dc:title>
  <dc:creator>Evelyn Sheahan</dc:creator>
  <cp:lastModifiedBy>Remigiusz Suszkiewicz</cp:lastModifiedBy>
  <cp:revision>18</cp:revision>
  <dcterms:created xsi:type="dcterms:W3CDTF">2020-04-30T00:33:59Z</dcterms:created>
  <dcterms:modified xsi:type="dcterms:W3CDTF">2021-01-20T09:36:41Z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SetDate">
    <vt:lpwstr>2020-04-30T16:58:44.8526099Z</vt:lpwstr>
  </property>
  <property fmtid="{D5CDD505-2E9C-101B-9397-08002B2CF9AE}" pid="5" name="MSIP_Label_f42aa342-8706-4288-bd11-ebb85995028c_Name">
    <vt:lpwstr>General</vt:lpwstr>
  </property>
  <property fmtid="{D5CDD505-2E9C-101B-9397-08002B2CF9AE}" pid="6" name="MSIP_Label_f42aa342-8706-4288-bd11-ebb85995028c_ActionId">
    <vt:lpwstr>a6dbb04b-5cb4-4cb5-bb6f-3d6af857b37d</vt:lpwstr>
  </property>
  <property fmtid="{D5CDD505-2E9C-101B-9397-08002B2CF9AE}" pid="7" name="MSIP_Label_f42aa342-8706-4288-bd11-ebb85995028c_Extended_MSFT_Method">
    <vt:lpwstr>Automatic</vt:lpwstr>
  </property>
  <property fmtid="{D5CDD505-2E9C-101B-9397-08002B2CF9AE}" pid="8" name="Sensitivity">
    <vt:lpwstr>General</vt:lpwstr>
  </property>
  <property fmtid="{D5CDD505-2E9C-101B-9397-08002B2CF9AE}" pid="9" name="ContentTypeId">
    <vt:lpwstr>0x010100020305D32150D746ACEC7EE1F47590FB</vt:lpwstr>
  </property>
</Properties>
</file>